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7"/>
  </p:notesMasterIdLst>
  <p:handoutMasterIdLst>
    <p:handoutMasterId r:id="rId48"/>
  </p:handoutMasterIdLst>
  <p:sldIdLst>
    <p:sldId id="256" r:id="rId3"/>
    <p:sldId id="257" r:id="rId4"/>
    <p:sldId id="259" r:id="rId5"/>
    <p:sldId id="260" r:id="rId6"/>
    <p:sldId id="292" r:id="rId7"/>
    <p:sldId id="262" r:id="rId8"/>
    <p:sldId id="263" r:id="rId9"/>
    <p:sldId id="264" r:id="rId10"/>
    <p:sldId id="265" r:id="rId11"/>
    <p:sldId id="267" r:id="rId12"/>
    <p:sldId id="266" r:id="rId13"/>
    <p:sldId id="293" r:id="rId14"/>
    <p:sldId id="268" r:id="rId15"/>
    <p:sldId id="269" r:id="rId16"/>
    <p:sldId id="270" r:id="rId17"/>
    <p:sldId id="271" r:id="rId18"/>
    <p:sldId id="281" r:id="rId19"/>
    <p:sldId id="274" r:id="rId20"/>
    <p:sldId id="273" r:id="rId21"/>
    <p:sldId id="275" r:id="rId22"/>
    <p:sldId id="276" r:id="rId23"/>
    <p:sldId id="277" r:id="rId24"/>
    <p:sldId id="278" r:id="rId25"/>
    <p:sldId id="279" r:id="rId26"/>
    <p:sldId id="280" r:id="rId27"/>
    <p:sldId id="282" r:id="rId28"/>
    <p:sldId id="283" r:id="rId29"/>
    <p:sldId id="284" r:id="rId30"/>
    <p:sldId id="285" r:id="rId31"/>
    <p:sldId id="287" r:id="rId32"/>
    <p:sldId id="286" r:id="rId33"/>
    <p:sldId id="288" r:id="rId34"/>
    <p:sldId id="301" r:id="rId35"/>
    <p:sldId id="291" r:id="rId36"/>
    <p:sldId id="289" r:id="rId37"/>
    <p:sldId id="290" r:id="rId38"/>
    <p:sldId id="294" r:id="rId39"/>
    <p:sldId id="295" r:id="rId40"/>
    <p:sldId id="296" r:id="rId41"/>
    <p:sldId id="297" r:id="rId42"/>
    <p:sldId id="298" r:id="rId43"/>
    <p:sldId id="299" r:id="rId44"/>
    <p:sldId id="300" r:id="rId45"/>
    <p:sldId id="302"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D22"/>
    <a:srgbClr val="FF3399"/>
    <a:srgbClr val="0082DA"/>
    <a:srgbClr val="000000"/>
    <a:srgbClr val="78B482"/>
    <a:srgbClr val="3A505F"/>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73913" autoAdjust="0"/>
  </p:normalViewPr>
  <p:slideViewPr>
    <p:cSldViewPr>
      <p:cViewPr varScale="1">
        <p:scale>
          <a:sx n="63" d="100"/>
          <a:sy n="63" d="100"/>
        </p:scale>
        <p:origin x="15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5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84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577EF96-70E4-4DBE-9088-58653CBA6773}" type="slidenum">
              <a:rPr lang="en-US"/>
              <a:pPr/>
              <a:t>‹#›</a:t>
            </a:fld>
            <a:endParaRPr lang="en-US"/>
          </a:p>
        </p:txBody>
      </p:sp>
    </p:spTree>
    <p:extLst>
      <p:ext uri="{BB962C8B-B14F-4D97-AF65-F5344CB8AC3E}">
        <p14:creationId xmlns:p14="http://schemas.microsoft.com/office/powerpoint/2010/main" val="28200858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Transferas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n.wikipedia.org/wiki/Acetylcholine" TargetMode="External"/><Relationship Id="rId5" Type="http://schemas.openxmlformats.org/officeDocument/2006/relationships/hyperlink" Target="https://en.wikipedia.org/wiki/Neurotransmitter" TargetMode="External"/><Relationship Id="rId4" Type="http://schemas.openxmlformats.org/officeDocument/2006/relationships/hyperlink" Target="https://en.wikipedia.org/wiki/Enzym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7DBE1-0F5E-4133-BBCA-8EB504EEEF57}"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277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 (A) </a:t>
            </a:r>
            <a:r>
              <a:rPr lang="en-US" b="1" dirty="0" smtClean="0"/>
              <a:t>IGF-1R expression decreased signiﬁcantly in the hippocampus of </a:t>
            </a:r>
            <a:r>
              <a:rPr lang="en-US" b="1" dirty="0" err="1" smtClean="0"/>
              <a:t>naı¨ve</a:t>
            </a:r>
            <a:r>
              <a:rPr lang="en-US" b="1" dirty="0" smtClean="0"/>
              <a:t> stressed animals when compared with the control </a:t>
            </a:r>
            <a:r>
              <a:rPr lang="en-US" dirty="0" smtClean="0"/>
              <a:t>(p &lt; 0.001). </a:t>
            </a:r>
            <a:endParaRPr lang="en-US" dirty="0" smtClean="0"/>
          </a:p>
          <a:p>
            <a:r>
              <a:rPr lang="en-US" dirty="0" smtClean="0"/>
              <a:t>After </a:t>
            </a:r>
            <a:r>
              <a:rPr lang="en-US" dirty="0" smtClean="0"/>
              <a:t>prolonged exposure therapy (PET</a:t>
            </a:r>
            <a:r>
              <a:rPr lang="en-US" b="1" dirty="0" smtClean="0"/>
              <a:t>), a signiﬁcant increase in IGF-1R was observed when the Stress-PET group was compared with the Stress group (p &lt; 0.001; scale bar=20 mm</a:t>
            </a:r>
            <a:r>
              <a:rPr lang="en-US" dirty="0" smtClean="0"/>
              <a:t>). </a:t>
            </a:r>
            <a:endParaRPr lang="en-US" dirty="0" smtClean="0"/>
          </a:p>
          <a:p>
            <a:endParaRPr lang="en-US" dirty="0" smtClean="0"/>
          </a:p>
          <a:p>
            <a:r>
              <a:rPr lang="en-US" dirty="0" smtClean="0"/>
              <a:t>(</a:t>
            </a:r>
            <a:r>
              <a:rPr lang="en-US" dirty="0" smtClean="0"/>
              <a:t>B) Bar chart (mean ± SEM) representing the statistical changes observed in the DG. </a:t>
            </a:r>
            <a:endParaRPr lang="en-US" dirty="0" smtClean="0"/>
          </a:p>
          <a:p>
            <a:endParaRPr lang="en-US" dirty="0" smtClean="0"/>
          </a:p>
          <a:p>
            <a:r>
              <a:rPr lang="en-US" dirty="0" smtClean="0"/>
              <a:t>(</a:t>
            </a:r>
            <a:r>
              <a:rPr lang="en-US" dirty="0" smtClean="0"/>
              <a:t>C) Like the observations in the hippocampus, IGF-1R expression reduced signiﬁcantly in the PFC of </a:t>
            </a:r>
            <a:r>
              <a:rPr lang="en-US" dirty="0" err="1" smtClean="0"/>
              <a:t>naı¨ve</a:t>
            </a:r>
            <a:r>
              <a:rPr lang="en-US" dirty="0" smtClean="0"/>
              <a:t> stressed rats (p &lt; 0.05) when compared with the control (scale bar=20 mm; inset = 10 mm). However, no signiﬁcant change was seen when the Stress group was compared with the Stress-PET. </a:t>
            </a:r>
            <a:endParaRPr lang="en-US" dirty="0" smtClean="0"/>
          </a:p>
          <a:p>
            <a:endParaRPr lang="en-US" dirty="0" smtClean="0"/>
          </a:p>
          <a:p>
            <a:r>
              <a:rPr lang="en-US" dirty="0" smtClean="0"/>
              <a:t>(</a:t>
            </a:r>
            <a:r>
              <a:rPr lang="en-US" dirty="0" smtClean="0"/>
              <a:t>D) Statistical analysis (One-Way ANOVA) depicting the change in IGF-1R expression in the PFC neurons. </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20</a:t>
            </a:fld>
            <a:endParaRPr lang="en-US"/>
          </a:p>
        </p:txBody>
      </p:sp>
    </p:spTree>
    <p:extLst>
      <p:ext uri="{BB962C8B-B14F-4D97-AF65-F5344CB8AC3E}">
        <p14:creationId xmlns:p14="http://schemas.microsoft.com/office/powerpoint/2010/main" val="216759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(E) Presynaptic vesicular traﬃcking protein (</a:t>
            </a:r>
            <a:r>
              <a:rPr lang="en-US" dirty="0" err="1" smtClean="0"/>
              <a:t>synaptophysin</a:t>
            </a:r>
            <a:r>
              <a:rPr lang="en-US" dirty="0" smtClean="0"/>
              <a:t>) was reduced in the hippocampus of </a:t>
            </a:r>
            <a:r>
              <a:rPr lang="en-US" dirty="0" err="1" smtClean="0"/>
              <a:t>naı¨ve</a:t>
            </a:r>
            <a:r>
              <a:rPr lang="en-US" dirty="0" smtClean="0"/>
              <a:t> stressed rats; when compared with the control (p &lt; 0.001). After a prolonged exposure therapy (Stress-PET), we observed an increase in </a:t>
            </a:r>
            <a:r>
              <a:rPr lang="en-US" dirty="0" err="1" smtClean="0"/>
              <a:t>synaptophysin</a:t>
            </a:r>
            <a:r>
              <a:rPr lang="en-US" dirty="0" smtClean="0"/>
              <a:t> expression; when compared with the Stress group (p &lt; 0.01; scale bar=20 mm; inset = 20 mm). (F) Bar chart depicting the change in </a:t>
            </a:r>
            <a:r>
              <a:rPr lang="en-US" dirty="0" err="1" smtClean="0"/>
              <a:t>synaptophysin</a:t>
            </a:r>
            <a:r>
              <a:rPr lang="en-US" dirty="0" smtClean="0"/>
              <a:t> for Stress and Stress-PET groups. (G) Like the observation in the hippocampus, </a:t>
            </a:r>
            <a:r>
              <a:rPr lang="en-US" dirty="0" err="1" smtClean="0"/>
              <a:t>synaptophysin</a:t>
            </a:r>
            <a:r>
              <a:rPr lang="en-US" dirty="0" smtClean="0"/>
              <a:t> decreased signiﬁcantly in the PFC of traumatic stress rats when compared with the control (p &lt; 0.001; scale bar=10 mm). However, no signiﬁcant change was recorded when the Stress-PET was compared with the Stress group. (H) Expression of </a:t>
            </a:r>
            <a:r>
              <a:rPr lang="en-US" dirty="0" err="1" smtClean="0"/>
              <a:t>synaptophysin</a:t>
            </a:r>
            <a:r>
              <a:rPr lang="en-US" dirty="0" smtClean="0"/>
              <a:t> in the PFC under each condition</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21</a:t>
            </a:fld>
            <a:endParaRPr lang="en-US"/>
          </a:p>
        </p:txBody>
      </p:sp>
    </p:spTree>
    <p:extLst>
      <p:ext uri="{BB962C8B-B14F-4D97-AF65-F5344CB8AC3E}">
        <p14:creationId xmlns:p14="http://schemas.microsoft.com/office/powerpoint/2010/main" val="130128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arenBoth"/>
            </a:pPr>
            <a:r>
              <a:rPr lang="en-US" dirty="0" smtClean="0"/>
              <a:t>co-localized</a:t>
            </a:r>
            <a:r>
              <a:rPr lang="en-US" baseline="0" dirty="0" smtClean="0"/>
              <a:t> IGF-1R and </a:t>
            </a:r>
            <a:r>
              <a:rPr lang="en-US" baseline="0" dirty="0" err="1" smtClean="0"/>
              <a:t>synaptophysin</a:t>
            </a:r>
            <a:r>
              <a:rPr lang="en-US" baseline="0" dirty="0" smtClean="0"/>
              <a:t> in typical cortical neurons.</a:t>
            </a:r>
          </a:p>
          <a:p>
            <a:pPr marL="285750" indent="-285750">
              <a:buAutoNum type="romanUcParenBoth"/>
            </a:pPr>
            <a:endParaRPr lang="en-US" baseline="0" dirty="0" smtClean="0"/>
          </a:p>
          <a:p>
            <a:pPr marL="0" indent="0">
              <a:buNone/>
            </a:pPr>
            <a:r>
              <a:rPr lang="en-US" baseline="0" dirty="0" smtClean="0"/>
              <a:t>(J) In the stressed and stress-PET groups, there was a displacement of the overlap when compared to the control</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22</a:t>
            </a:fld>
            <a:endParaRPr lang="en-US"/>
          </a:p>
        </p:txBody>
      </p:sp>
    </p:spTree>
    <p:extLst>
      <p:ext uri="{BB962C8B-B14F-4D97-AF65-F5344CB8AC3E}">
        <p14:creationId xmlns:p14="http://schemas.microsoft.com/office/powerpoint/2010/main" val="127172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CaMKIIa</a:t>
            </a:r>
            <a:r>
              <a:rPr lang="en-US" baseline="0" dirty="0" smtClean="0"/>
              <a:t> is involved in the regulation of LTP and glutamatergic neurotransmission. Calcium movement during an LTP event activates Ca-dependent potassium channels, which are co-localized with </a:t>
            </a:r>
            <a:r>
              <a:rPr lang="en-US" baseline="0" dirty="0" err="1" smtClean="0"/>
              <a:t>CaMKIIa</a:t>
            </a:r>
            <a:r>
              <a:rPr lang="en-US" baseline="0" dirty="0" smtClean="0"/>
              <a:t> at post synaptic densities.</a:t>
            </a:r>
          </a:p>
          <a:p>
            <a:endParaRPr lang="en-US" baseline="0" dirty="0" smtClean="0"/>
          </a:p>
          <a:p>
            <a:r>
              <a:rPr lang="en-US" baseline="0" dirty="0" smtClean="0"/>
              <a:t>Furthermore, </a:t>
            </a:r>
            <a:r>
              <a:rPr lang="en-US" baseline="0" dirty="0" err="1" smtClean="0"/>
              <a:t>CaMKIIa</a:t>
            </a:r>
            <a:r>
              <a:rPr lang="en-US" baseline="0" dirty="0" smtClean="0"/>
              <a:t> has been shown to attenuate the inflammatory signaling mechanism of </a:t>
            </a:r>
            <a:r>
              <a:rPr lang="en-US" baseline="0" dirty="0" err="1" smtClean="0"/>
              <a:t>Akt.mTOR</a:t>
            </a:r>
            <a:r>
              <a:rPr lang="en-US" baseline="0" dirty="0" smtClean="0"/>
              <a:t> and MAPK/</a:t>
            </a:r>
            <a:r>
              <a:rPr lang="en-US" baseline="0" dirty="0" err="1" smtClean="0"/>
              <a:t>ErK</a:t>
            </a:r>
            <a:r>
              <a:rPr lang="en-US" baseline="0" dirty="0" smtClean="0"/>
              <a:t>.</a:t>
            </a:r>
            <a:endParaRPr lang="en-US" dirty="0" smtClean="0"/>
          </a:p>
          <a:p>
            <a:endParaRPr lang="en-US" dirty="0" smtClean="0"/>
          </a:p>
          <a:p>
            <a:r>
              <a:rPr lang="en-US" dirty="0" smtClean="0"/>
              <a:t>Fig</a:t>
            </a:r>
            <a:r>
              <a:rPr lang="en-US" dirty="0" smtClean="0"/>
              <a:t>. 4. (A) Representative confocal images showing the expression of hippocampal </a:t>
            </a:r>
            <a:r>
              <a:rPr lang="en-US" dirty="0" err="1" smtClean="0"/>
              <a:t>CaMKIIa</a:t>
            </a:r>
            <a:r>
              <a:rPr lang="en-US" dirty="0" smtClean="0"/>
              <a:t> (scale bar=20 mm, inset = 10 mm). </a:t>
            </a:r>
          </a:p>
          <a:p>
            <a:endParaRPr lang="en-US" dirty="0" smtClean="0"/>
          </a:p>
          <a:p>
            <a:r>
              <a:rPr lang="en-US" dirty="0" smtClean="0"/>
              <a:t>(B) Confocal images showing a decrease in the expression of </a:t>
            </a:r>
            <a:r>
              <a:rPr lang="en-US" dirty="0" err="1" smtClean="0"/>
              <a:t>CaMKIIa</a:t>
            </a:r>
            <a:r>
              <a:rPr lang="en-US" dirty="0" smtClean="0"/>
              <a:t> in the PFC of </a:t>
            </a:r>
            <a:r>
              <a:rPr lang="en-US" dirty="0" err="1" smtClean="0"/>
              <a:t>naı¨ve</a:t>
            </a:r>
            <a:r>
              <a:rPr lang="en-US" dirty="0" smtClean="0"/>
              <a:t> stressed rats (p &lt; 0.001). </a:t>
            </a:r>
            <a:r>
              <a:rPr lang="en-US" dirty="0" err="1" smtClean="0"/>
              <a:t>CaMKIIa</a:t>
            </a:r>
            <a:r>
              <a:rPr lang="en-US" dirty="0" smtClean="0"/>
              <a:t> expression was rescued after a prolonged exposure therapy (p &lt; 0.001). </a:t>
            </a:r>
          </a:p>
          <a:p>
            <a:endParaRPr lang="en-US" dirty="0" smtClean="0"/>
          </a:p>
          <a:p>
            <a:r>
              <a:rPr lang="en-US" dirty="0" smtClean="0"/>
              <a:t>(C) Hippocampal </a:t>
            </a:r>
            <a:r>
              <a:rPr lang="en-US" dirty="0" err="1" smtClean="0"/>
              <a:t>CaMKIIa</a:t>
            </a:r>
            <a:r>
              <a:rPr lang="en-US" dirty="0" smtClean="0"/>
              <a:t> levels during stress (p &lt; 0.001) was rescued after a prolonged exposure therapy (Stress vs Stress-PET; p &lt; 0.001). </a:t>
            </a:r>
          </a:p>
          <a:p>
            <a:endParaRPr lang="en-US" dirty="0" smtClean="0"/>
          </a:p>
          <a:p>
            <a:r>
              <a:rPr lang="en-US" dirty="0" smtClean="0"/>
              <a:t>(D) Bar chart depicting a change in PFC </a:t>
            </a:r>
            <a:r>
              <a:rPr lang="en-US" dirty="0" err="1" smtClean="0"/>
              <a:t>CaMKIIa</a:t>
            </a:r>
            <a:r>
              <a:rPr lang="en-US" dirty="0" smtClean="0"/>
              <a:t>. </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23</a:t>
            </a:fld>
            <a:endParaRPr lang="en-US"/>
          </a:p>
        </p:txBody>
      </p:sp>
    </p:spTree>
    <p:extLst>
      <p:ext uri="{BB962C8B-B14F-4D97-AF65-F5344CB8AC3E}">
        <p14:creationId xmlns:p14="http://schemas.microsoft.com/office/powerpoint/2010/main" val="304218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(E) Protein immunoblotting and quantiﬁcation of </a:t>
            </a:r>
            <a:r>
              <a:rPr lang="en-US" dirty="0" err="1" smtClean="0"/>
              <a:t>CaMKIIa</a:t>
            </a:r>
            <a:r>
              <a:rPr lang="en-US" dirty="0" smtClean="0"/>
              <a:t> in brain tissue lysate.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 Bar chart depicting the signiﬁcant reduction in </a:t>
            </a:r>
            <a:r>
              <a:rPr lang="en-US" dirty="0" err="1" smtClean="0"/>
              <a:t>CaMKIIa</a:t>
            </a:r>
            <a:r>
              <a:rPr lang="en-US" dirty="0" smtClean="0"/>
              <a:t> (relative density) in traumatic stress rats (p &lt; 0.001 vs the control). Like the observation in confocal imaging, an increase was seen in the Stress-PET group (p &lt; 0.01); after normalization with GAPDH.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(G) Schematic summary of the interaction between </a:t>
            </a:r>
            <a:r>
              <a:rPr lang="en-US" dirty="0" err="1" smtClean="0"/>
              <a:t>CaMKIIa</a:t>
            </a:r>
            <a:r>
              <a:rPr lang="en-US" dirty="0" smtClean="0"/>
              <a:t> and IGF-1R at synaptic sites.</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24</a:t>
            </a:fld>
            <a:endParaRPr lang="en-US"/>
          </a:p>
        </p:txBody>
      </p:sp>
    </p:spTree>
    <p:extLst>
      <p:ext uri="{BB962C8B-B14F-4D97-AF65-F5344CB8AC3E}">
        <p14:creationId xmlns:p14="http://schemas.microsoft.com/office/powerpoint/2010/main" val="401968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 a</a:t>
            </a:r>
            <a:r>
              <a:rPr lang="en-US" baseline="0" dirty="0" smtClean="0"/>
              <a:t> decrease in</a:t>
            </a:r>
            <a:r>
              <a:rPr lang="en-US" dirty="0" smtClean="0"/>
              <a:t> IGF-1</a:t>
            </a:r>
            <a:r>
              <a:rPr lang="en-US" baseline="0" dirty="0" smtClean="0"/>
              <a:t>,IGF-1R, and </a:t>
            </a:r>
            <a:r>
              <a:rPr lang="en-US" baseline="0" dirty="0" err="1" smtClean="0"/>
              <a:t>CaMKIIa</a:t>
            </a:r>
            <a:r>
              <a:rPr lang="en-US" baseline="0" dirty="0" smtClean="0"/>
              <a:t> expression was linked to a reduction in post-synaptic marker PSD-95.</a:t>
            </a:r>
            <a:endParaRPr lang="en-US" dirty="0" smtClean="0"/>
          </a:p>
          <a:p>
            <a:endParaRPr lang="en-US" dirty="0" smtClean="0"/>
          </a:p>
          <a:p>
            <a:r>
              <a:rPr lang="en-US" dirty="0" smtClean="0"/>
              <a:t>Fig</a:t>
            </a:r>
            <a:r>
              <a:rPr lang="en-US" dirty="0" smtClean="0"/>
              <a:t>. 5. (A) Signiﬁcant reduction in postsynaptic densities (PSD-95) was observed in the hippocampus of Stress, and Stress-PET rats (p &lt; 0.01 and p &lt; 0.01; scale bar=20 mm).</a:t>
            </a:r>
          </a:p>
          <a:p>
            <a:endParaRPr lang="en-US" dirty="0" smtClean="0"/>
          </a:p>
          <a:p>
            <a:r>
              <a:rPr lang="en-US" dirty="0" smtClean="0"/>
              <a:t> (B) Bar chart depicting a statistical loss of PSD-95 in the hippocampus of </a:t>
            </a:r>
            <a:r>
              <a:rPr lang="en-US" dirty="0" err="1" smtClean="0"/>
              <a:t>naı¨ve</a:t>
            </a:r>
            <a:r>
              <a:rPr lang="en-US" dirty="0" smtClean="0"/>
              <a:t> stressed rats, and after PET. </a:t>
            </a:r>
          </a:p>
          <a:p>
            <a:endParaRPr lang="en-US" dirty="0" smtClean="0"/>
          </a:p>
          <a:p>
            <a:r>
              <a:rPr lang="en-US" dirty="0" smtClean="0"/>
              <a:t>(C) Similarly, the expression of PSD-95 was reduced in the prefrontal cortex of Stress and Stress-PET groups when compared with the control (p &lt; 0.01; scale bar=20 mm; inset = 5 mm). No signiﬁcant diﬀerence was seen in PSD-95 expression in the Stress-PET group was compared with the Stress group. </a:t>
            </a:r>
          </a:p>
          <a:p>
            <a:endParaRPr lang="en-US" dirty="0" smtClean="0"/>
          </a:p>
          <a:p>
            <a:r>
              <a:rPr lang="en-US" dirty="0" smtClean="0"/>
              <a:t>(D) Statistical analysis of change in PSD-95 distribution in the PFC. </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25</a:t>
            </a:fld>
            <a:endParaRPr lang="en-US"/>
          </a:p>
        </p:txBody>
      </p:sp>
    </p:spTree>
    <p:extLst>
      <p:ext uri="{BB962C8B-B14F-4D97-AF65-F5344CB8AC3E}">
        <p14:creationId xmlns:p14="http://schemas.microsoft.com/office/powerpoint/2010/main" val="1680474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(E) Distribution of calcium-dependent potassium channels (KCa2.2) increased c in the hippocampus of </a:t>
            </a:r>
            <a:r>
              <a:rPr lang="en-US" dirty="0" err="1" smtClean="0"/>
              <a:t>naı¨ve</a:t>
            </a:r>
            <a:r>
              <a:rPr lang="en-US" dirty="0" smtClean="0"/>
              <a:t> stressed rats when compared with the control (p &lt; 0.01; scale bar=20 mm, inset = 5 mm). Furthermore, a signiﬁcant increase in KCa2.2 expression was recorded after PET was implemented (when the Stress-PET was compared with the Stress group) (p &lt; 0.01).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 (F) Bar chart representing the statistical analysis for KCa2.2 re-distribution in the hippocampus of </a:t>
            </a:r>
            <a:r>
              <a:rPr lang="en-US" dirty="0" err="1" smtClean="0"/>
              <a:t>naı¨ve</a:t>
            </a:r>
            <a:r>
              <a:rPr lang="en-US" dirty="0" smtClean="0"/>
              <a:t> stressed rats, and after PET (Stress-PET).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 (G) KCa2.2 expression increased in the PFC of stressed rats when compared with the control (p &lt; 0.01). Like the observations in hippocampus, KCa2.2 expression increased when Stress-PET was compared with the Stress group (p &lt; 0.05; scale bar=20 mm).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 (H) Bar chart showing the diﬀerential expression of KCa2.2 in the PFC.</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26</a:t>
            </a:fld>
            <a:endParaRPr lang="en-US"/>
          </a:p>
        </p:txBody>
      </p:sp>
    </p:spTree>
    <p:extLst>
      <p:ext uri="{BB962C8B-B14F-4D97-AF65-F5344CB8AC3E}">
        <p14:creationId xmlns:p14="http://schemas.microsoft.com/office/powerpoint/2010/main" val="366014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VGLUT: Vesicular glutamate transporter 1 is a protein that is</a:t>
            </a:r>
            <a:r>
              <a:rPr lang="en-US" baseline="0" dirty="0" smtClean="0"/>
              <a:t> </a:t>
            </a:r>
            <a:r>
              <a:rPr lang="en-US" dirty="0" smtClean="0"/>
              <a:t>a vesicle-bound, sodium-dependent phosphate transporter</a:t>
            </a:r>
          </a:p>
          <a:p>
            <a:endParaRPr lang="en-US" dirty="0" smtClean="0"/>
          </a:p>
          <a:p>
            <a:r>
              <a:rPr lang="en-US" dirty="0" smtClean="0"/>
              <a:t>Tyrosine</a:t>
            </a:r>
            <a:r>
              <a:rPr lang="en-US" baseline="0" dirty="0" smtClean="0"/>
              <a:t> Hydroxylase: (</a:t>
            </a:r>
            <a:r>
              <a:rPr lang="en-US" dirty="0" smtClean="0"/>
              <a:t>or tyrosine 3-monooxygenase) is the enzyme responsible for catalyzing the conversion of the amino acid L-tyrosine to L-3,4-dihydroxyphenylalanine</a:t>
            </a:r>
          </a:p>
          <a:p>
            <a:endParaRPr lang="en-US" dirty="0" smtClean="0"/>
          </a:p>
          <a:p>
            <a:r>
              <a:rPr lang="en-US" dirty="0" smtClean="0"/>
              <a:t>Fig. 6. (A) Vesicular glutamate transporter (VGLUT 2) expression decreased in the hippocampus of stressed rats when compared with the control (p &lt; 0.001). VGLUT2 expression was rescued in the hippocampus of Stress-PET rats when compared with the stressed group (p &lt; 0.001; scale bar=20 mm; inset = 5 mm). </a:t>
            </a:r>
          </a:p>
          <a:p>
            <a:endParaRPr lang="en-US" dirty="0" smtClean="0"/>
          </a:p>
          <a:p>
            <a:r>
              <a:rPr lang="en-US" dirty="0" smtClean="0"/>
              <a:t>(B) Hippocampal VGLUT 2 expression quantiﬁed in traumatic stress and PET. </a:t>
            </a:r>
          </a:p>
          <a:p>
            <a:endParaRPr lang="en-US" dirty="0" smtClean="0"/>
          </a:p>
          <a:p>
            <a:r>
              <a:rPr lang="en-US" dirty="0" smtClean="0"/>
              <a:t>(C) VGLUT2 expression decreased in the PFC of stressed rats (p &lt; 0.001) when compared with the control. A normalized cortical VGLUT2 expression was observed in stressed rats subjected to PET; when compared to </a:t>
            </a:r>
            <a:r>
              <a:rPr lang="en-US" dirty="0" err="1" smtClean="0"/>
              <a:t>naı¨ve</a:t>
            </a:r>
            <a:r>
              <a:rPr lang="en-US" dirty="0" smtClean="0"/>
              <a:t> stressed rats (p &lt; 0.001; scale bar=20 mm). </a:t>
            </a:r>
          </a:p>
          <a:p>
            <a:endParaRPr lang="en-US" dirty="0" smtClean="0"/>
          </a:p>
          <a:p>
            <a:r>
              <a:rPr lang="en-US" dirty="0" smtClean="0"/>
              <a:t>(D) Graphical representation of change in cortical VGLUT2 distribution. </a:t>
            </a:r>
          </a:p>
          <a:p>
            <a:endParaRPr lang="en-US" dirty="0" smtClean="0"/>
          </a:p>
          <a:p>
            <a:r>
              <a:rPr lang="en-US" dirty="0" smtClean="0"/>
              <a:t>(E) Tyrosine hydroxylase (TH) expression decreased in the hippocampus of </a:t>
            </a:r>
            <a:r>
              <a:rPr lang="en-US" dirty="0" err="1" smtClean="0"/>
              <a:t>naı¨ve</a:t>
            </a:r>
            <a:r>
              <a:rPr lang="en-US" dirty="0" smtClean="0"/>
              <a:t> stressed rats when compared with the control (p &lt; 0.001). After the prolonged exposure therapy in the Stress group, the expression of tyrosine hydroxylase increased; when compared with the Stress group (p &lt; 0.001; scale bar=10 mm; inset = 10 mm). </a:t>
            </a:r>
          </a:p>
          <a:p>
            <a:endParaRPr lang="en-US" dirty="0" smtClean="0"/>
          </a:p>
          <a:p>
            <a:r>
              <a:rPr lang="en-US" dirty="0" smtClean="0"/>
              <a:t>(F) Bar chart depicting a statistical change in hippocampal tyrosine hydroxylase expression for Stress and Stress-PET rats. </a:t>
            </a:r>
          </a:p>
          <a:p>
            <a:endParaRPr lang="en-US" dirty="0" smtClean="0"/>
          </a:p>
          <a:p>
            <a:r>
              <a:rPr lang="en-US" dirty="0" smtClean="0"/>
              <a:t>(G) TH expression increased signiﬁcantly in the PFC of </a:t>
            </a:r>
            <a:r>
              <a:rPr lang="en-US" dirty="0" err="1" smtClean="0"/>
              <a:t>naı¨ve</a:t>
            </a:r>
            <a:r>
              <a:rPr lang="en-US" dirty="0" smtClean="0"/>
              <a:t> stressed rats when compared with the control (p &lt; 0.001). After a phase of PET, the expression of tyrosine hydroxylase reduced signiﬁcantly in the Stress group (p &lt; 0.001); when compared with the </a:t>
            </a:r>
            <a:r>
              <a:rPr lang="en-US" dirty="0" err="1" smtClean="0"/>
              <a:t>naı¨ve</a:t>
            </a:r>
            <a:r>
              <a:rPr lang="en-US" dirty="0" smtClean="0"/>
              <a:t> stressed group (scale bar=20 mm).</a:t>
            </a:r>
          </a:p>
          <a:p>
            <a:endParaRPr lang="en-US" dirty="0" smtClean="0"/>
          </a:p>
          <a:p>
            <a:r>
              <a:rPr lang="en-US" dirty="0" smtClean="0"/>
              <a:t> (H) Graphical representation of statistical change in cortical tyrosine hydroxylase in traumatic stress and PET</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27</a:t>
            </a:fld>
            <a:endParaRPr lang="en-US"/>
          </a:p>
        </p:txBody>
      </p:sp>
    </p:spTree>
    <p:extLst>
      <p:ext uri="{BB962C8B-B14F-4D97-AF65-F5344CB8AC3E}">
        <p14:creationId xmlns:p14="http://schemas.microsoft.com/office/powerpoint/2010/main" val="393503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GABA:</a:t>
            </a:r>
            <a:r>
              <a:rPr lang="en-US" baseline="0" dirty="0" smtClean="0"/>
              <a:t> inhibitory </a:t>
            </a:r>
            <a:r>
              <a:rPr lang="en-US" baseline="0" dirty="0" err="1" smtClean="0"/>
              <a:t>neurostransmitter</a:t>
            </a:r>
            <a:endParaRPr lang="en-US" baseline="0" dirty="0" smtClean="0"/>
          </a:p>
          <a:p>
            <a:endParaRPr lang="en-US" dirty="0" smtClean="0"/>
          </a:p>
          <a:p>
            <a:r>
              <a:rPr lang="en-US" dirty="0" err="1" smtClean="0"/>
              <a:t>CHaT</a:t>
            </a:r>
            <a:r>
              <a:rPr lang="en-US" dirty="0" smtClean="0"/>
              <a:t>: a </a:t>
            </a:r>
            <a:r>
              <a:rPr lang="en-US" dirty="0" smtClean="0">
                <a:hlinkClick r:id="rId3" tooltip="Transferase"/>
              </a:rPr>
              <a:t>transferase</a:t>
            </a:r>
            <a:r>
              <a:rPr lang="en-US" dirty="0" smtClean="0"/>
              <a:t> </a:t>
            </a:r>
            <a:r>
              <a:rPr lang="en-US" dirty="0" smtClean="0">
                <a:hlinkClick r:id="rId4" tooltip="Enzyme"/>
              </a:rPr>
              <a:t>enzyme</a:t>
            </a:r>
            <a:r>
              <a:rPr lang="en-US" dirty="0" smtClean="0"/>
              <a:t> responsible for the synthesis of the </a:t>
            </a:r>
            <a:r>
              <a:rPr lang="en-US" dirty="0" smtClean="0">
                <a:hlinkClick r:id="rId5" tooltip="Neurotransmitter"/>
              </a:rPr>
              <a:t>neurotransmitter</a:t>
            </a:r>
            <a:r>
              <a:rPr lang="en-US" dirty="0" smtClean="0"/>
              <a:t> </a:t>
            </a:r>
            <a:r>
              <a:rPr lang="en-US" dirty="0" smtClean="0">
                <a:hlinkClick r:id="rId6" tooltip="Acetylcholine"/>
              </a:rPr>
              <a:t>acetylcholine</a:t>
            </a:r>
            <a:r>
              <a:rPr lang="en-US" dirty="0" smtClean="0"/>
              <a:t>.</a:t>
            </a:r>
          </a:p>
          <a:p>
            <a:endParaRPr lang="en-US" dirty="0" smtClean="0"/>
          </a:p>
          <a:p>
            <a:r>
              <a:rPr lang="en-US" dirty="0" smtClean="0"/>
              <a:t>Fig. 7. (A) a decrease in GABA (inhibitory neurotransmitter) was observed in the hippocampus when the Stress group was compared with the control (p &lt; 0.001). However, after the PE therapy, the distribution of GABA increased signiﬁcantly in the hippocampus of Stress-PET rats (p &lt; 0.01; scale bar=20 mm). </a:t>
            </a:r>
          </a:p>
          <a:p>
            <a:endParaRPr lang="en-US" dirty="0" smtClean="0"/>
          </a:p>
          <a:p>
            <a:r>
              <a:rPr lang="en-US" dirty="0" smtClean="0"/>
              <a:t>(B) Bar chart depicting the statistical change in hippocampal GABA expression. </a:t>
            </a:r>
          </a:p>
          <a:p>
            <a:endParaRPr lang="en-US" dirty="0" smtClean="0"/>
          </a:p>
          <a:p>
            <a:r>
              <a:rPr lang="en-US" dirty="0" smtClean="0"/>
              <a:t>(C) An increase in GABA was recorded in the PFC of </a:t>
            </a:r>
            <a:r>
              <a:rPr lang="en-US" dirty="0" err="1" smtClean="0"/>
              <a:t>naı¨ve</a:t>
            </a:r>
            <a:r>
              <a:rPr lang="en-US" dirty="0" smtClean="0"/>
              <a:t> stressed rats; when compared with the control (p &lt; 0.05). Furthermore, in the Stress-PET group, the distribution of GABA increased signiﬁcantly when compared with the </a:t>
            </a:r>
            <a:r>
              <a:rPr lang="en-US" dirty="0" err="1" smtClean="0"/>
              <a:t>naı¨ve</a:t>
            </a:r>
            <a:r>
              <a:rPr lang="en-US" dirty="0" smtClean="0"/>
              <a:t> stressed group (p &lt; 0.01; scale bar=20 mm). </a:t>
            </a:r>
          </a:p>
          <a:p>
            <a:endParaRPr lang="en-US" dirty="0" smtClean="0"/>
          </a:p>
          <a:p>
            <a:r>
              <a:rPr lang="en-US" dirty="0" smtClean="0"/>
              <a:t>(D) Bar chart depicting a statistical change in cortical GABA distribution in stress rats, and after a prolonged exposure therapy.</a:t>
            </a:r>
          </a:p>
          <a:p>
            <a:endParaRPr lang="en-US" dirty="0" smtClean="0"/>
          </a:p>
          <a:p>
            <a:r>
              <a:rPr lang="en-US" dirty="0" smtClean="0"/>
              <a:t>(E) Expression of </a:t>
            </a:r>
            <a:r>
              <a:rPr lang="en-US" dirty="0" err="1" smtClean="0"/>
              <a:t>ChAT</a:t>
            </a:r>
            <a:r>
              <a:rPr lang="en-US" dirty="0" smtClean="0"/>
              <a:t> decreased in the hippocampus of </a:t>
            </a:r>
            <a:r>
              <a:rPr lang="en-US" dirty="0" err="1" smtClean="0"/>
              <a:t>naı¨ve</a:t>
            </a:r>
            <a:r>
              <a:rPr lang="en-US" dirty="0" smtClean="0"/>
              <a:t> stressed rats when compared with the control (p &lt; 0.001). Subsequent analysis showed that </a:t>
            </a:r>
            <a:r>
              <a:rPr lang="en-US" dirty="0" err="1" smtClean="0"/>
              <a:t>ChAT</a:t>
            </a:r>
            <a:r>
              <a:rPr lang="en-US" dirty="0" smtClean="0"/>
              <a:t> increased in the hippocampus of Stress-PET rats; when compared with the </a:t>
            </a:r>
            <a:r>
              <a:rPr lang="en-US" dirty="0" err="1" smtClean="0"/>
              <a:t>naı¨ve</a:t>
            </a:r>
            <a:r>
              <a:rPr lang="en-US" dirty="0" smtClean="0"/>
              <a:t> stressed group (p &lt; 0.01; scale bar=20 mm; inset = 5 mm). </a:t>
            </a:r>
          </a:p>
          <a:p>
            <a:endParaRPr lang="en-US" dirty="0" smtClean="0"/>
          </a:p>
          <a:p>
            <a:r>
              <a:rPr lang="en-US" dirty="0" smtClean="0"/>
              <a:t>(F) Statistical representation of a change in hippocampal </a:t>
            </a:r>
            <a:r>
              <a:rPr lang="en-US" dirty="0" err="1" smtClean="0"/>
              <a:t>ChAT</a:t>
            </a:r>
            <a:r>
              <a:rPr lang="en-US" dirty="0" smtClean="0"/>
              <a:t> expression. (G) </a:t>
            </a:r>
            <a:r>
              <a:rPr lang="en-US" dirty="0" err="1" smtClean="0"/>
              <a:t>ChAT</a:t>
            </a:r>
            <a:r>
              <a:rPr lang="en-US" dirty="0" smtClean="0"/>
              <a:t> expression reduced in the PFC of </a:t>
            </a:r>
            <a:r>
              <a:rPr lang="en-US" dirty="0" err="1" smtClean="0"/>
              <a:t>naı¨ve</a:t>
            </a:r>
            <a:r>
              <a:rPr lang="en-US" dirty="0" smtClean="0"/>
              <a:t> stressed group; when compared with the control (p &lt; 0.05). After a PET (Stress-PET), cortical expression of </a:t>
            </a:r>
            <a:r>
              <a:rPr lang="en-US" dirty="0" err="1" smtClean="0"/>
              <a:t>ChAT</a:t>
            </a:r>
            <a:r>
              <a:rPr lang="en-US" dirty="0" smtClean="0"/>
              <a:t> was upregulated versus the Stress group (p &lt; 0.05; scale bar=20 mm).</a:t>
            </a:r>
          </a:p>
          <a:p>
            <a:endParaRPr lang="en-US" dirty="0" smtClean="0"/>
          </a:p>
          <a:p>
            <a:r>
              <a:rPr lang="en-US" dirty="0" smtClean="0"/>
              <a:t>(H) Bar chart showing the statistical change in cortical </a:t>
            </a:r>
            <a:r>
              <a:rPr lang="en-US" dirty="0" err="1" smtClean="0"/>
              <a:t>ChAT</a:t>
            </a:r>
            <a:r>
              <a:rPr lang="en-US" dirty="0" smtClean="0"/>
              <a:t> expression.</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28</a:t>
            </a:fld>
            <a:endParaRPr lang="en-US"/>
          </a:p>
        </p:txBody>
      </p:sp>
    </p:spTree>
    <p:extLst>
      <p:ext uri="{BB962C8B-B14F-4D97-AF65-F5344CB8AC3E}">
        <p14:creationId xmlns:p14="http://schemas.microsoft.com/office/powerpoint/2010/main" val="205291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Neuro</a:t>
            </a:r>
            <a:r>
              <a:rPr lang="en-US" baseline="0" dirty="0" smtClean="0"/>
              <a:t> inflammatory changes relative to stress and PET by microglia activation</a:t>
            </a:r>
            <a:endParaRPr lang="en-US" dirty="0" smtClean="0"/>
          </a:p>
          <a:p>
            <a:endParaRPr lang="en-US" dirty="0" smtClean="0"/>
          </a:p>
          <a:p>
            <a:r>
              <a:rPr lang="en-US" dirty="0" smtClean="0"/>
              <a:t>Fig. 8. (A) Representative confocal images showing the activation of microglia (CD11b/c) in the hippocampus of Stress and Stress-PET rats. Microglia activation increased in the Stress group when compared with the control (p &lt; 0.05). Further increase in microglia was recorded in the Stress-PET group when compared with the Stress group (p &lt; 0.001; scale bar=20 mm, inset = 5 mm).</a:t>
            </a:r>
          </a:p>
          <a:p>
            <a:endParaRPr lang="en-US" dirty="0" smtClean="0"/>
          </a:p>
          <a:p>
            <a:r>
              <a:rPr lang="en-US" dirty="0" smtClean="0"/>
              <a:t> (B) Bar chart showing statistical comparison of hippocampal microglia (CD11b/c) count in Control, Stress and Stress-PET groups. </a:t>
            </a:r>
          </a:p>
          <a:p>
            <a:endParaRPr lang="en-US" dirty="0" smtClean="0"/>
          </a:p>
          <a:p>
            <a:r>
              <a:rPr lang="en-US" dirty="0" smtClean="0"/>
              <a:t>(C) Confocal images of activated microglia in the PFC. Like the hippocampus, an increase was observed in the Stress group (p &lt; 0.05), while the Stress-PET showed a signiﬁcant increase (p &lt; 0.001; scale bar=20 mm). </a:t>
            </a:r>
          </a:p>
          <a:p>
            <a:endParaRPr lang="en-US" dirty="0" smtClean="0"/>
          </a:p>
          <a:p>
            <a:r>
              <a:rPr lang="en-US" dirty="0" smtClean="0"/>
              <a:t>(D) Bar chart depicting a statistical increase in cortical activated microglia in the Stress and Stress-PET group.</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29</a:t>
            </a:fld>
            <a:endParaRPr lang="en-US"/>
          </a:p>
        </p:txBody>
      </p:sp>
    </p:spTree>
    <p:extLst>
      <p:ext uri="{BB962C8B-B14F-4D97-AF65-F5344CB8AC3E}">
        <p14:creationId xmlns:p14="http://schemas.microsoft.com/office/powerpoint/2010/main" val="346527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3ACB9-FC63-4A8B-9B35-F77E1856542B}" type="slidenum">
              <a:rPr lang="en-US"/>
              <a:pPr/>
              <a:t>2</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 growing body of research over the last 30 years has shown the IGF-1 signaling system to be a potent mediator of neurodegenerative diseases with a wide range of pleiotropic effects. Although its mechanism of action during a human lifespan has yet to be completely understood, the extensive body research clearly indicates </a:t>
            </a:r>
            <a:r>
              <a:rPr lang="en-US" sz="1200" b="1" kern="1200" dirty="0" smtClean="0">
                <a:solidFill>
                  <a:schemeClr val="tx1"/>
                </a:solidFill>
                <a:effectLst/>
                <a:latin typeface="Arial" charset="0"/>
                <a:ea typeface="+mn-ea"/>
                <a:cs typeface="+mn-cs"/>
              </a:rPr>
              <a:t>that it plays a significant role in many aspects of growth and development of various areas in the body, with especially pronounced effects in the brain development.  Research indicates that IGF-1 interacts with the IGF-1R, which are both expressed in neural stem cells as well as mature neurons during the entire human lifespan</a:t>
            </a:r>
            <a:r>
              <a:rPr lang="en-US" sz="1200" kern="1200" dirty="0" smtClean="0">
                <a:solidFill>
                  <a:schemeClr val="tx1"/>
                </a:solidFill>
                <a:effectLst/>
                <a:latin typeface="Arial" charset="0"/>
                <a:ea typeface="+mn-ea"/>
                <a:cs typeface="+mn-cs"/>
              </a:rPr>
              <a:t> [3].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signaling axis operates in both a paracrine and autocrine manner as IGF-1 produced within the brain also acts locally, while endocrine IGF-1 travels to the brain to exert its effects [2,3]. Considerable effort has been made to understand the role of the IGF axis in embryonic neural growth and development, as well as protection against certain neurodegenerative diseases associated with aging.  Since neuronal cells are equipped to produce and respond to IGF-1 at all stages of life, disruption of the signaling pathway at any time point may play a role is disease development.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 The neuroprotective abilities of IGF-1 range from promoting angiogenesis and neurogenesis to protection against cellular injury and inhibition and clearance of toxic protein aggregations. In individuals suffering from AD the effects also include improving or even reversing cognitive decline, improving memory, and protecting cortical neurons from AB induced toxicity </a:t>
            </a:r>
            <a:r>
              <a:rPr lang="en-US" sz="1200" kern="1200" dirty="0" smtClean="0">
                <a:solidFill>
                  <a:schemeClr val="tx1"/>
                </a:solidFill>
                <a:effectLst/>
                <a:latin typeface="Arial" charset="0"/>
                <a:ea typeface="+mn-ea"/>
                <a:cs typeface="+mn-cs"/>
              </a:rPr>
              <a:t>[1, 2,11].</a:t>
            </a:r>
          </a:p>
          <a:p>
            <a:endParaRPr lang="en-US" dirty="0"/>
          </a:p>
        </p:txBody>
      </p:sp>
    </p:spTree>
    <p:extLst>
      <p:ext uri="{BB962C8B-B14F-4D97-AF65-F5344CB8AC3E}">
        <p14:creationId xmlns:p14="http://schemas.microsoft.com/office/powerpoint/2010/main" val="412056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HMGB1: high mobility group box protein is a ligand for TRL4 and causes the release of IL-1</a:t>
            </a:r>
            <a:r>
              <a:rPr lang="el-GR" dirty="0" smtClean="0"/>
              <a:t>β</a:t>
            </a:r>
            <a:r>
              <a:rPr lang="en-US" dirty="0" smtClean="0"/>
              <a:t> and drives downstream increase in </a:t>
            </a:r>
            <a:r>
              <a:rPr lang="en-US" dirty="0" err="1" smtClean="0"/>
              <a:t>mTOR</a:t>
            </a:r>
            <a:r>
              <a:rPr lang="en-US" dirty="0" smtClean="0"/>
              <a:t> and MAPK/</a:t>
            </a:r>
            <a:r>
              <a:rPr lang="en-US" dirty="0" err="1" smtClean="0"/>
              <a:t>ErK</a:t>
            </a:r>
            <a:r>
              <a:rPr lang="en-US" dirty="0" smtClean="0"/>
              <a:t> pathways.</a:t>
            </a:r>
            <a:r>
              <a:rPr lang="en-US" baseline="0" dirty="0" smtClean="0"/>
              <a:t> Extra-neuronal accumulation of HMGB1 is associated with advanced stages of </a:t>
            </a:r>
            <a:r>
              <a:rPr lang="en-US" baseline="0" dirty="0" err="1" smtClean="0"/>
              <a:t>neuroinflammation</a:t>
            </a:r>
            <a:endParaRPr lang="en-US" dirty="0" smtClean="0"/>
          </a:p>
          <a:p>
            <a:endParaRPr lang="en-US" dirty="0" smtClean="0"/>
          </a:p>
          <a:p>
            <a:r>
              <a:rPr lang="en-US" dirty="0" smtClean="0"/>
              <a:t>TRL4</a:t>
            </a:r>
          </a:p>
          <a:p>
            <a:endParaRPr lang="en-US" dirty="0" smtClean="0"/>
          </a:p>
          <a:p>
            <a:r>
              <a:rPr lang="en-US" dirty="0" smtClean="0"/>
              <a:t>Fig. 9. (A) Expression of HMGB1 increased signiﬁcantly in the hippocampal neurons of </a:t>
            </a:r>
            <a:r>
              <a:rPr lang="en-US" dirty="0" err="1" smtClean="0"/>
              <a:t>naı¨ve</a:t>
            </a:r>
            <a:r>
              <a:rPr lang="en-US" dirty="0" smtClean="0"/>
              <a:t> stressed rats when compared with the control (p &lt; 0.001; scale bar=15 mm). For the Stress-PET group, no signiﬁcant change in HMGB1 was observed when compared with the </a:t>
            </a:r>
            <a:r>
              <a:rPr lang="en-US" dirty="0" err="1" smtClean="0"/>
              <a:t>naı¨ve</a:t>
            </a:r>
            <a:r>
              <a:rPr lang="en-US" dirty="0" smtClean="0"/>
              <a:t> stressed group (ns).</a:t>
            </a:r>
          </a:p>
          <a:p>
            <a:endParaRPr lang="en-US" dirty="0" smtClean="0"/>
          </a:p>
          <a:p>
            <a:r>
              <a:rPr lang="en-US" dirty="0" smtClean="0"/>
              <a:t> (B) Bar chart representing the change in hippocampal HMGB1 expression in </a:t>
            </a:r>
            <a:r>
              <a:rPr lang="en-US" dirty="0" err="1" smtClean="0"/>
              <a:t>naı¨ve</a:t>
            </a:r>
            <a:r>
              <a:rPr lang="en-US" dirty="0" smtClean="0"/>
              <a:t> stressed rats, and after prolonged exposure therapy.</a:t>
            </a:r>
          </a:p>
          <a:p>
            <a:endParaRPr lang="en-US" dirty="0" smtClean="0"/>
          </a:p>
          <a:p>
            <a:r>
              <a:rPr lang="en-US" dirty="0" smtClean="0"/>
              <a:t> (C) Decline in cortical HMGB1 expression was observed in </a:t>
            </a:r>
            <a:r>
              <a:rPr lang="en-US" dirty="0" err="1" smtClean="0"/>
              <a:t>naı¨ve</a:t>
            </a:r>
            <a:r>
              <a:rPr lang="en-US" dirty="0" smtClean="0"/>
              <a:t> stressed rats when compared with the control (p &lt; 0.05). However, for the </a:t>
            </a:r>
            <a:r>
              <a:rPr lang="en-US" dirty="0" err="1" smtClean="0"/>
              <a:t>StressPET</a:t>
            </a:r>
            <a:r>
              <a:rPr lang="en-US" dirty="0" smtClean="0"/>
              <a:t> group, the expression of HMGB1 increased in the cortex when compared with the </a:t>
            </a:r>
            <a:r>
              <a:rPr lang="en-US" dirty="0" err="1" smtClean="0"/>
              <a:t>naı¨ve</a:t>
            </a:r>
            <a:r>
              <a:rPr lang="en-US" dirty="0" smtClean="0"/>
              <a:t> stressed group (p &lt; 0.05; scale bar=20 mm, 10 mm). </a:t>
            </a:r>
          </a:p>
          <a:p>
            <a:endParaRPr lang="en-US" dirty="0" smtClean="0"/>
          </a:p>
          <a:p>
            <a:r>
              <a:rPr lang="en-US" dirty="0" smtClean="0"/>
              <a:t>(D) Quantiﬁcation of changes in HMGB1 expression in the PFC. </a:t>
            </a:r>
          </a:p>
          <a:p>
            <a:endParaRPr lang="en-US" dirty="0" smtClean="0"/>
          </a:p>
        </p:txBody>
      </p:sp>
      <p:sp>
        <p:nvSpPr>
          <p:cNvPr id="4" name="Slide Number Placeholder 3"/>
          <p:cNvSpPr>
            <a:spLocks noGrp="1"/>
          </p:cNvSpPr>
          <p:nvPr>
            <p:ph type="sldNum" sz="quarter" idx="10"/>
          </p:nvPr>
        </p:nvSpPr>
        <p:spPr/>
        <p:txBody>
          <a:bodyPr/>
          <a:lstStyle/>
          <a:p>
            <a:fld id="{8577EF96-70E4-4DBE-9088-58653CBA6773}" type="slidenum">
              <a:rPr lang="en-US" smtClean="0"/>
              <a:pPr/>
              <a:t>30</a:t>
            </a:fld>
            <a:endParaRPr lang="en-US"/>
          </a:p>
        </p:txBody>
      </p:sp>
    </p:spTree>
    <p:extLst>
      <p:ext uri="{BB962C8B-B14F-4D97-AF65-F5344CB8AC3E}">
        <p14:creationId xmlns:p14="http://schemas.microsoft.com/office/powerpoint/2010/main" val="201952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Hippocampal TLR4 expression increased in </a:t>
            </a:r>
            <a:r>
              <a:rPr lang="en-US" dirty="0" err="1" smtClean="0"/>
              <a:t>naı¨ve</a:t>
            </a:r>
            <a:r>
              <a:rPr lang="en-US" dirty="0" smtClean="0"/>
              <a:t> stressed rats (p &lt; 0.01; versus the control). A signiﬁcant increase was also observed after the PE therapy (Stress-PET), when compared with the </a:t>
            </a:r>
            <a:r>
              <a:rPr lang="en-US" dirty="0" err="1" smtClean="0"/>
              <a:t>naı¨ve</a:t>
            </a:r>
            <a:r>
              <a:rPr lang="en-US" dirty="0" smtClean="0"/>
              <a:t> stressed group (p &lt; 0.01; scale bar=20 mm).</a:t>
            </a:r>
          </a:p>
          <a:p>
            <a:endParaRPr lang="en-US" dirty="0" smtClean="0"/>
          </a:p>
          <a:p>
            <a:r>
              <a:rPr lang="en-US" dirty="0" smtClean="0"/>
              <a:t> (F) Statistical changes in TLR4 expression in hippocampus of stressed rats, and after a PET.</a:t>
            </a:r>
          </a:p>
          <a:p>
            <a:endParaRPr lang="en-US" dirty="0" smtClean="0"/>
          </a:p>
          <a:p>
            <a:r>
              <a:rPr lang="en-US" dirty="0" smtClean="0"/>
              <a:t> (G) No signiﬁcant change in TLR4 was seen in the PFC of </a:t>
            </a:r>
            <a:r>
              <a:rPr lang="en-US" dirty="0" err="1" smtClean="0"/>
              <a:t>naı¨ve</a:t>
            </a:r>
            <a:r>
              <a:rPr lang="en-US" dirty="0" smtClean="0"/>
              <a:t> stressed, and Stress-PET groups when compared with the control (scale bar=5 mm). </a:t>
            </a:r>
          </a:p>
          <a:p>
            <a:endParaRPr lang="en-US" dirty="0" smtClean="0"/>
          </a:p>
          <a:p>
            <a:r>
              <a:rPr lang="en-US" dirty="0" smtClean="0"/>
              <a:t>(H) Statistical analysis for the expression of TLR4 in the PFC of Stress and Stress-PET animals.</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31</a:t>
            </a:fld>
            <a:endParaRPr lang="en-US"/>
          </a:p>
        </p:txBody>
      </p:sp>
    </p:spTree>
    <p:extLst>
      <p:ext uri="{BB962C8B-B14F-4D97-AF65-F5344CB8AC3E}">
        <p14:creationId xmlns:p14="http://schemas.microsoft.com/office/powerpoint/2010/main" val="991760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10. Schematic summary of the possible link between IGF-1R signaling, synaptic changes, neurotransmitter function and inﬂammatory response. This represents multiple complex interacting pathways and potential areas for future investigation regarding the role of IGF-1R in neural stress response.</a:t>
            </a:r>
          </a:p>
          <a:p>
            <a:endParaRPr lang="en-US" dirty="0" smtClean="0"/>
          </a:p>
          <a:p>
            <a:r>
              <a:rPr lang="en-US" dirty="0" smtClean="0"/>
              <a:t>IGF-1R has three major signaling pathways (</a:t>
            </a:r>
            <a:r>
              <a:rPr lang="en-US" dirty="0" err="1" smtClean="0"/>
              <a:t>Ras</a:t>
            </a:r>
            <a:r>
              <a:rPr lang="en-US" dirty="0" smtClean="0"/>
              <a:t>, </a:t>
            </a:r>
            <a:r>
              <a:rPr lang="en-US" dirty="0" err="1" smtClean="0"/>
              <a:t>Wnt</a:t>
            </a:r>
            <a:r>
              <a:rPr lang="en-US" dirty="0" smtClean="0"/>
              <a:t>/GSK3 and </a:t>
            </a:r>
            <a:r>
              <a:rPr lang="en-US" dirty="0" err="1" smtClean="0"/>
              <a:t>Akt</a:t>
            </a:r>
            <a:r>
              <a:rPr lang="en-US" dirty="0" smtClean="0"/>
              <a:t>/</a:t>
            </a:r>
            <a:r>
              <a:rPr lang="en-US" dirty="0" err="1" smtClean="0"/>
              <a:t>mTOR</a:t>
            </a:r>
            <a:r>
              <a:rPr lang="en-US" dirty="0" smtClean="0"/>
              <a:t>). While IGF-1R directly modulates synaptic activity (</a:t>
            </a:r>
            <a:r>
              <a:rPr lang="en-US" dirty="0" err="1" smtClean="0"/>
              <a:t>Synaptophysin</a:t>
            </a:r>
            <a:r>
              <a:rPr lang="en-US" dirty="0" smtClean="0"/>
              <a:t>, </a:t>
            </a:r>
            <a:r>
              <a:rPr lang="en-US" dirty="0" err="1" smtClean="0"/>
              <a:t>CaMKIIa</a:t>
            </a:r>
            <a:r>
              <a:rPr lang="en-US" dirty="0" smtClean="0"/>
              <a:t> and IGF-1), through its other signaling mechanisms, IGF-1R may regulate the pattern of inﬂammatory response (Microglia, HMGB1 and TLR4).</a:t>
            </a:r>
          </a:p>
          <a:p>
            <a:endParaRPr lang="en-US" dirty="0" smtClean="0"/>
          </a:p>
          <a:p>
            <a:r>
              <a:rPr lang="en-US" dirty="0" smtClean="0"/>
              <a:t> Importantly, </a:t>
            </a:r>
            <a:r>
              <a:rPr lang="en-US" dirty="0" err="1" smtClean="0"/>
              <a:t>CaMKIIa</a:t>
            </a:r>
            <a:r>
              <a:rPr lang="en-US" dirty="0" smtClean="0"/>
              <a:t>, in the </a:t>
            </a:r>
            <a:r>
              <a:rPr lang="en-US" dirty="0" err="1" smtClean="0"/>
              <a:t>Wnt</a:t>
            </a:r>
            <a:r>
              <a:rPr lang="en-US" dirty="0" smtClean="0"/>
              <a:t>/GSK3 signaling pathway, can attenuate </a:t>
            </a:r>
            <a:r>
              <a:rPr lang="en-US" dirty="0" err="1" smtClean="0"/>
              <a:t>Ras</a:t>
            </a:r>
            <a:r>
              <a:rPr lang="en-US" dirty="0" smtClean="0"/>
              <a:t> and </a:t>
            </a:r>
            <a:r>
              <a:rPr lang="en-US" dirty="0" err="1" smtClean="0"/>
              <a:t>Akt</a:t>
            </a:r>
            <a:r>
              <a:rPr lang="en-US" dirty="0" smtClean="0"/>
              <a:t>/</a:t>
            </a:r>
            <a:r>
              <a:rPr lang="en-US" dirty="0" err="1" smtClean="0"/>
              <a:t>mTOR</a:t>
            </a:r>
            <a:r>
              <a:rPr lang="en-US" dirty="0" smtClean="0"/>
              <a:t> pathways. Furthermore, </a:t>
            </a:r>
            <a:r>
              <a:rPr lang="en-US" dirty="0" err="1" smtClean="0"/>
              <a:t>CaMKIIa</a:t>
            </a:r>
            <a:r>
              <a:rPr lang="en-US" dirty="0" smtClean="0"/>
              <a:t> has been shown to be directly linked to the regulation of LTP. Ultimately, through multiple interacting downstream pathways, a change in IGF-1R – as a response to stress - may modulate phasic synaptic and inﬂammatory response in the brain.</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32</a:t>
            </a:fld>
            <a:endParaRPr lang="en-US"/>
          </a:p>
        </p:txBody>
      </p:sp>
    </p:spTree>
    <p:extLst>
      <p:ext uri="{BB962C8B-B14F-4D97-AF65-F5344CB8AC3E}">
        <p14:creationId xmlns:p14="http://schemas.microsoft.com/office/powerpoint/2010/main" val="281005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 have</a:t>
            </a:r>
            <a:r>
              <a:rPr lang="en-US" baseline="0" dirty="0" smtClean="0"/>
              <a:t> shown that a decrease in neural IGF-1e is associated with traumatic brain injury and stress. As such, post-stress administration of exogenous IGF-1 reduced the observed stress response.</a:t>
            </a:r>
          </a:p>
          <a:p>
            <a:endParaRPr lang="en-US" baseline="0" dirty="0" smtClean="0"/>
          </a:p>
          <a:p>
            <a:r>
              <a:rPr lang="en-US" baseline="0" dirty="0" smtClean="0"/>
              <a:t>Previous studies have also shown that  the activation of IGF-1R promotes the presynaptic release of glutamate and the cellular synthesis of tyrosine hydroxylase – which favor dopaminergic transmission. Furthermore, IGF-1 is also known to directly regulate the activity of dopamine and glutamate at post-synaptic terminals by directly altering the activity of NMDAR and dopaminergic D2R – thus IGF-1/IGF-1R may be linked to the combined regulation of dopaminergic and glutamatergic neurotransmission. </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33</a:t>
            </a:fld>
            <a:endParaRPr lang="en-US"/>
          </a:p>
        </p:txBody>
      </p:sp>
    </p:spTree>
    <p:extLst>
      <p:ext uri="{BB962C8B-B14F-4D97-AF65-F5344CB8AC3E}">
        <p14:creationId xmlns:p14="http://schemas.microsoft.com/office/powerpoint/2010/main" val="471484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DOPA-IFG-1</a:t>
            </a:r>
            <a:r>
              <a:rPr lang="en-US" dirty="0" smtClean="0"/>
              <a:t> –is a widely used binding and conjugation agent</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35</a:t>
            </a:fld>
            <a:endParaRPr lang="en-US"/>
          </a:p>
        </p:txBody>
      </p:sp>
    </p:spTree>
    <p:extLst>
      <p:ext uri="{BB962C8B-B14F-4D97-AF65-F5344CB8AC3E}">
        <p14:creationId xmlns:p14="http://schemas.microsoft.com/office/powerpoint/2010/main" val="301999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Figure 2. The adsorption ability of DOPA-IGF-1, Y-IGF-1, and cIGF-1 binding to the PLGA ﬁlms. Asterisks (*) indicate statistical signiﬁcance, p &lt; 0.05.</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37</a:t>
            </a:fld>
            <a:endParaRPr lang="en-US"/>
          </a:p>
        </p:txBody>
      </p:sp>
    </p:spTree>
    <p:extLst>
      <p:ext uri="{BB962C8B-B14F-4D97-AF65-F5344CB8AC3E}">
        <p14:creationId xmlns:p14="http://schemas.microsoft.com/office/powerpoint/2010/main" val="1928590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 SEM and AFM images of the surface of different PLGA ﬁlms. (a) PLGA, (b) CIGF-1@PLGA, (c) Y-IGF-1@PLGA, (d) DOPA-IGF-1@PLGA. The scale bars for SEM are 2 mm, the scale </a:t>
            </a:r>
            <a:r>
              <a:rPr lang="en-US" dirty="0" err="1" smtClean="0"/>
              <a:t>scise</a:t>
            </a:r>
            <a:r>
              <a:rPr lang="en-US" dirty="0" smtClean="0"/>
              <a:t> for AFM is 2 mm  2 mm.</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38</a:t>
            </a:fld>
            <a:endParaRPr lang="en-US"/>
          </a:p>
        </p:txBody>
      </p:sp>
    </p:spTree>
    <p:extLst>
      <p:ext uri="{BB962C8B-B14F-4D97-AF65-F5344CB8AC3E}">
        <p14:creationId xmlns:p14="http://schemas.microsoft.com/office/powerpoint/2010/main" val="3525520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 Proliferation of </a:t>
            </a:r>
            <a:r>
              <a:rPr lang="en-US" dirty="0" err="1" smtClean="0"/>
              <a:t>hUCMSCs</a:t>
            </a:r>
            <a:r>
              <a:rPr lang="en-US" dirty="0" smtClean="0"/>
              <a:t> for 1, 3, and 7 days on PLGA, cIGF-1@PLGA, Y-IGF1@PLGA, and DOPA-IGF-1@PLGA ﬁlms, and the concentrations of cIGF-1, Y-IGF-1, and DOPA-IGF-1 solutions for the protein immobilization were 1, 10, 50, 100, and 500 ng/ mL, respectively. Asterisks (*) indicate statistical signiﬁcance, p &lt; 0.05.</a:t>
            </a:r>
          </a:p>
        </p:txBody>
      </p:sp>
      <p:sp>
        <p:nvSpPr>
          <p:cNvPr id="4" name="Slide Number Placeholder 3"/>
          <p:cNvSpPr>
            <a:spLocks noGrp="1"/>
          </p:cNvSpPr>
          <p:nvPr>
            <p:ph type="sldNum" sz="quarter" idx="10"/>
          </p:nvPr>
        </p:nvSpPr>
        <p:spPr/>
        <p:txBody>
          <a:bodyPr/>
          <a:lstStyle/>
          <a:p>
            <a:fld id="{8577EF96-70E4-4DBE-9088-58653CBA6773}" type="slidenum">
              <a:rPr lang="en-US" smtClean="0"/>
              <a:pPr/>
              <a:t>39</a:t>
            </a:fld>
            <a:endParaRPr lang="en-US"/>
          </a:p>
        </p:txBody>
      </p:sp>
    </p:spTree>
    <p:extLst>
      <p:ext uri="{BB962C8B-B14F-4D97-AF65-F5344CB8AC3E}">
        <p14:creationId xmlns:p14="http://schemas.microsoft.com/office/powerpoint/2010/main" val="355658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 (a and b) Cell morphology of </a:t>
            </a:r>
            <a:r>
              <a:rPr lang="en-US" dirty="0" err="1" smtClean="0"/>
              <a:t>hUCMSCs</a:t>
            </a:r>
            <a:r>
              <a:rPr lang="en-US" dirty="0" smtClean="0"/>
              <a:t> grown on the PLGA, cIGF-1@PLGA, Y-IGF-1@PLGA, and DOPA-IGF-1@PLGA ﬁlms were assayed by confocal laser scanning microscope. The actin ﬁlaments (red) were stained by </a:t>
            </a:r>
            <a:r>
              <a:rPr lang="en-US" dirty="0" err="1" smtClean="0"/>
              <a:t>phalloidin</a:t>
            </a:r>
            <a:r>
              <a:rPr lang="en-US" dirty="0" smtClean="0"/>
              <a:t> and the cell nucleus (blue) was stained by DAPI. Scale bars are 100 mm.</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40</a:t>
            </a:fld>
            <a:endParaRPr lang="en-US"/>
          </a:p>
        </p:txBody>
      </p:sp>
    </p:spTree>
    <p:extLst>
      <p:ext uri="{BB962C8B-B14F-4D97-AF65-F5344CB8AC3E}">
        <p14:creationId xmlns:p14="http://schemas.microsoft.com/office/powerpoint/2010/main" val="3298215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 Neurotrophic factors expressed by the </a:t>
            </a:r>
            <a:r>
              <a:rPr lang="en-US" dirty="0" err="1" smtClean="0"/>
              <a:t>hUCMSCs</a:t>
            </a:r>
            <a:r>
              <a:rPr lang="en-US" dirty="0" smtClean="0"/>
              <a:t> cultured on different substrates assessed by the mRNA levels for 7 and 14 days. The expression of three neurotrophic factors genes </a:t>
            </a:r>
          </a:p>
          <a:p>
            <a:pPr marL="228600" indent="-228600">
              <a:buAutoNum type="alphaLcParenBoth"/>
            </a:pPr>
            <a:r>
              <a:rPr lang="en-US" dirty="0" smtClean="0"/>
              <a:t>NGF, </a:t>
            </a:r>
          </a:p>
          <a:p>
            <a:pPr marL="228600" indent="-228600">
              <a:buAutoNum type="alphaLcParenBoth"/>
            </a:pPr>
            <a:r>
              <a:rPr lang="en-US" dirty="0" smtClean="0"/>
              <a:t>BDNF, </a:t>
            </a:r>
          </a:p>
          <a:p>
            <a:pPr marL="228600" indent="-228600">
              <a:buAutoNum type="alphaLcParenBoth"/>
            </a:pPr>
            <a:r>
              <a:rPr lang="en-US" dirty="0" smtClean="0"/>
              <a:t>VEGF) was analyzed by </a:t>
            </a:r>
            <a:r>
              <a:rPr lang="en-US" dirty="0" err="1" smtClean="0"/>
              <a:t>qRT</a:t>
            </a:r>
            <a:r>
              <a:rPr lang="en-US" dirty="0" smtClean="0"/>
              <a:t>-PCR. Asterisks (*) indicate statistical signiﬁcance, p &lt; 0.05.</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41</a:t>
            </a:fld>
            <a:endParaRPr lang="en-US"/>
          </a:p>
        </p:txBody>
      </p:sp>
    </p:spTree>
    <p:extLst>
      <p:ext uri="{BB962C8B-B14F-4D97-AF65-F5344CB8AC3E}">
        <p14:creationId xmlns:p14="http://schemas.microsoft.com/office/powerpoint/2010/main" val="362814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Figure 1a-d page 891</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8</a:t>
            </a:fld>
            <a:endParaRPr lang="en-US"/>
          </a:p>
        </p:txBody>
      </p:sp>
    </p:spTree>
    <p:extLst>
      <p:ext uri="{BB962C8B-B14F-4D97-AF65-F5344CB8AC3E}">
        <p14:creationId xmlns:p14="http://schemas.microsoft.com/office/powerpoint/2010/main" val="2140293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11. PC12 cells were </a:t>
            </a:r>
            <a:r>
              <a:rPr lang="en-US" dirty="0" err="1" smtClean="0"/>
              <a:t>culturedon</a:t>
            </a:r>
            <a:r>
              <a:rPr lang="en-US" dirty="0" smtClean="0"/>
              <a:t> the different samples for 3 and 6 days. SYN1 (a) and MAP2 (b) genes were </a:t>
            </a:r>
            <a:r>
              <a:rPr lang="en-US" b="1" dirty="0" smtClean="0"/>
              <a:t>signiﬁcantly up-regulated </a:t>
            </a:r>
            <a:r>
              <a:rPr lang="en-US" dirty="0" smtClean="0"/>
              <a:t>for the group of DOPA-IGF1@PLGA þ MSCs. Asterisks (*) indicate statistical signiﬁcance, p &lt; 0.05</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42</a:t>
            </a:fld>
            <a:endParaRPr lang="en-US"/>
          </a:p>
        </p:txBody>
      </p:sp>
    </p:spTree>
    <p:extLst>
      <p:ext uri="{BB962C8B-B14F-4D97-AF65-F5344CB8AC3E}">
        <p14:creationId xmlns:p14="http://schemas.microsoft.com/office/powerpoint/2010/main" val="405752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Figure 2a,b page 892</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9</a:t>
            </a:fld>
            <a:endParaRPr lang="en-US"/>
          </a:p>
        </p:txBody>
      </p:sp>
    </p:spTree>
    <p:extLst>
      <p:ext uri="{BB962C8B-B14F-4D97-AF65-F5344CB8AC3E}">
        <p14:creationId xmlns:p14="http://schemas.microsoft.com/office/powerpoint/2010/main" val="171575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Experimental design</a:t>
            </a:r>
          </a:p>
          <a:p>
            <a:endParaRPr lang="en-US" dirty="0" smtClean="0"/>
          </a:p>
          <a:p>
            <a:r>
              <a:rPr lang="en-US" dirty="0" smtClean="0"/>
              <a:t>Results were</a:t>
            </a:r>
            <a:r>
              <a:rPr lang="en-US" baseline="0" dirty="0" smtClean="0"/>
              <a:t> confusing:</a:t>
            </a:r>
          </a:p>
          <a:p>
            <a:r>
              <a:rPr lang="en-US" baseline="0" dirty="0" smtClean="0"/>
              <a:t>How was figure 1a scored?</a:t>
            </a:r>
          </a:p>
          <a:p>
            <a:r>
              <a:rPr lang="en-US" baseline="0" dirty="0" smtClean="0"/>
              <a:t>How was figure 1b scored?</a:t>
            </a:r>
          </a:p>
          <a:p>
            <a:r>
              <a:rPr lang="en-US" baseline="0" dirty="0" smtClean="0"/>
              <a:t>What do figure 1c and 1d mean?</a:t>
            </a:r>
          </a:p>
          <a:p>
            <a:endParaRPr lang="en-US" baseline="0" dirty="0" smtClean="0"/>
          </a:p>
          <a:p>
            <a:r>
              <a:rPr lang="en-US" baseline="0" dirty="0" smtClean="0"/>
              <a:t>There are no arrows on figure 2a (part 1?)</a:t>
            </a:r>
          </a:p>
          <a:p>
            <a:r>
              <a:rPr lang="en-US" baseline="0" dirty="0" smtClean="0"/>
              <a:t>There are no units on figure 2a (parts 2 and 3?)</a:t>
            </a:r>
          </a:p>
          <a:p>
            <a:r>
              <a:rPr lang="en-US" baseline="0" dirty="0" smtClean="0"/>
              <a:t>What is a T/S ratio and what are the units in figure 2b?</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10</a:t>
            </a:fld>
            <a:endParaRPr lang="en-US"/>
          </a:p>
        </p:txBody>
      </p:sp>
    </p:spTree>
    <p:extLst>
      <p:ext uri="{BB962C8B-B14F-4D97-AF65-F5344CB8AC3E}">
        <p14:creationId xmlns:p14="http://schemas.microsoft.com/office/powerpoint/2010/main" val="344574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authors note mean?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14</a:t>
            </a:fld>
            <a:endParaRPr lang="en-US"/>
          </a:p>
        </p:txBody>
      </p:sp>
    </p:spTree>
    <p:extLst>
      <p:ext uri="{BB962C8B-B14F-4D97-AF65-F5344CB8AC3E}">
        <p14:creationId xmlns:p14="http://schemas.microsoft.com/office/powerpoint/2010/main" val="78105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Elevated Plus Maze – </a:t>
            </a:r>
            <a:r>
              <a:rPr lang="en-US" dirty="0" smtClean="0"/>
              <a:t>Behavior test for anxiety</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17</a:t>
            </a:fld>
            <a:endParaRPr lang="en-US"/>
          </a:p>
        </p:txBody>
      </p:sp>
    </p:spTree>
    <p:extLst>
      <p:ext uri="{BB962C8B-B14F-4D97-AF65-F5344CB8AC3E}">
        <p14:creationId xmlns:p14="http://schemas.microsoft.com/office/powerpoint/2010/main" val="275366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IGF-1 decreased significantly in brains of stress condition  group and increased (P&lt;0.05) in stress followed by PET group. However, compared to control group, IGF-1 remained relatively low in both groups – suggesting a significant loss.</a:t>
            </a:r>
          </a:p>
          <a:p>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18</a:t>
            </a:fld>
            <a:endParaRPr lang="en-US"/>
          </a:p>
        </p:txBody>
      </p:sp>
    </p:spTree>
    <p:extLst>
      <p:ext uri="{BB962C8B-B14F-4D97-AF65-F5344CB8AC3E}">
        <p14:creationId xmlns:p14="http://schemas.microsoft.com/office/powerpoint/2010/main" val="315691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NeuN</a:t>
            </a:r>
            <a:r>
              <a:rPr lang="en-US" dirty="0" smtClean="0"/>
              <a:t> protein is localized in nuclei and perinuclear cytoplasm of most of the neurons in the central nervous system of mammals.</a:t>
            </a:r>
          </a:p>
          <a:p>
            <a:endParaRPr lang="en-US" dirty="0" smtClean="0"/>
          </a:p>
          <a:p>
            <a:r>
              <a:rPr lang="en-US" dirty="0" err="1" smtClean="0"/>
              <a:t>Synaptophysin</a:t>
            </a:r>
            <a:r>
              <a:rPr lang="en-US" dirty="0" smtClean="0"/>
              <a:t> is an integral membrane glycoprotein;</a:t>
            </a:r>
            <a:r>
              <a:rPr lang="en-US" baseline="0" dirty="0" smtClean="0"/>
              <a:t> p</a:t>
            </a:r>
            <a:r>
              <a:rPr lang="en-US" dirty="0" smtClean="0"/>
              <a:t>resynaptic vesicular traﬃcking protein </a:t>
            </a:r>
          </a:p>
          <a:p>
            <a:endParaRPr lang="en-US" dirty="0" smtClean="0"/>
          </a:p>
          <a:p>
            <a:r>
              <a:rPr lang="en-US" dirty="0" smtClean="0"/>
              <a:t>Ca</a:t>
            </a:r>
            <a:r>
              <a:rPr lang="en-US" baseline="30000" dirty="0" smtClean="0"/>
              <a:t>2+</a:t>
            </a:r>
            <a:r>
              <a:rPr lang="en-US" dirty="0" smtClean="0"/>
              <a:t>/</a:t>
            </a:r>
            <a:r>
              <a:rPr lang="en-US" dirty="0" err="1" smtClean="0"/>
              <a:t>CaM</a:t>
            </a:r>
            <a:r>
              <a:rPr lang="en-US" dirty="0" smtClean="0"/>
              <a:t>-activated protein kinases (</a:t>
            </a:r>
            <a:r>
              <a:rPr lang="en-US" dirty="0" err="1" smtClean="0"/>
              <a:t>CaMKs</a:t>
            </a:r>
            <a:r>
              <a:rPr lang="en-US" dirty="0" smtClean="0"/>
              <a:t>), a family of enzymes that can alter the function of proteins by phosphorylation, it is central to the coordination and execution of Ca</a:t>
            </a:r>
            <a:r>
              <a:rPr lang="en-US" baseline="30000" dirty="0" smtClean="0"/>
              <a:t>2+</a:t>
            </a:r>
            <a:r>
              <a:rPr lang="en-US" dirty="0" smtClean="0"/>
              <a:t> signal transduction.</a:t>
            </a:r>
            <a:r>
              <a:rPr lang="en-US" baseline="0" dirty="0" smtClean="0"/>
              <a:t> </a:t>
            </a:r>
            <a:r>
              <a:rPr lang="en-US" dirty="0" smtClean="0"/>
              <a:t>In the synaptic terminals, the Ca</a:t>
            </a:r>
            <a:r>
              <a:rPr lang="en-US" baseline="30000" dirty="0" smtClean="0"/>
              <a:t>2+</a:t>
            </a:r>
            <a:r>
              <a:rPr lang="en-US" dirty="0" smtClean="0"/>
              <a:t>/ATP-dependent interaction of </a:t>
            </a:r>
            <a:r>
              <a:rPr lang="en-US" dirty="0" err="1" smtClean="0"/>
              <a:t>CaMKII</a:t>
            </a:r>
            <a:r>
              <a:rPr lang="en-US" dirty="0" smtClean="0"/>
              <a:t>α and syntaxin play an important role in the regulation of exocytosis of neurotransmitter vesicles</a:t>
            </a:r>
          </a:p>
          <a:p>
            <a:endParaRPr lang="en-US" dirty="0" smtClean="0"/>
          </a:p>
          <a:p>
            <a:r>
              <a:rPr lang="en-US" dirty="0" smtClean="0"/>
              <a:t>PSD -95 : postsynaptic densities </a:t>
            </a:r>
          </a:p>
          <a:p>
            <a:endParaRPr lang="en-US" dirty="0" smtClean="0"/>
          </a:p>
          <a:p>
            <a:r>
              <a:rPr lang="en-US" dirty="0" smtClean="0"/>
              <a:t>KCa2.2:</a:t>
            </a:r>
            <a:r>
              <a:rPr lang="en-US" baseline="0" dirty="0" smtClean="0"/>
              <a:t> </a:t>
            </a:r>
            <a:r>
              <a:rPr lang="en-US" dirty="0" smtClean="0"/>
              <a:t>calcium-dependent potassium channels </a:t>
            </a:r>
            <a:endParaRPr lang="en-US" dirty="0"/>
          </a:p>
        </p:txBody>
      </p:sp>
      <p:sp>
        <p:nvSpPr>
          <p:cNvPr id="4" name="Slide Number Placeholder 3"/>
          <p:cNvSpPr>
            <a:spLocks noGrp="1"/>
          </p:cNvSpPr>
          <p:nvPr>
            <p:ph type="sldNum" sz="quarter" idx="10"/>
          </p:nvPr>
        </p:nvSpPr>
        <p:spPr/>
        <p:txBody>
          <a:bodyPr/>
          <a:lstStyle/>
          <a:p>
            <a:fld id="{8577EF96-70E4-4DBE-9088-58653CBA6773}" type="slidenum">
              <a:rPr lang="en-US" smtClean="0"/>
              <a:pPr/>
              <a:t>19</a:t>
            </a:fld>
            <a:endParaRPr lang="en-US"/>
          </a:p>
        </p:txBody>
      </p:sp>
    </p:spTree>
    <p:extLst>
      <p:ext uri="{BB962C8B-B14F-4D97-AF65-F5344CB8AC3E}">
        <p14:creationId xmlns:p14="http://schemas.microsoft.com/office/powerpoint/2010/main" val="1381426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63713" y="5445125"/>
            <a:ext cx="5327650" cy="750888"/>
          </a:xfrm>
        </p:spPr>
        <p:txBody>
          <a:bodyPr/>
          <a:lstStyle>
            <a:lvl1pPr>
              <a:defRPr sz="2800" b="1"/>
            </a:lvl1pPr>
          </a:lstStyle>
          <a:p>
            <a:r>
              <a:rPr lang="ru-RU"/>
              <a:t>Click to edit Master title style</a:t>
            </a:r>
          </a:p>
        </p:txBody>
      </p:sp>
      <p:sp>
        <p:nvSpPr>
          <p:cNvPr id="5123" name="Rectangle 3"/>
          <p:cNvSpPr>
            <a:spLocks noGrp="1" noChangeArrowheads="1"/>
          </p:cNvSpPr>
          <p:nvPr>
            <p:ph type="subTitle" idx="1"/>
          </p:nvPr>
        </p:nvSpPr>
        <p:spPr>
          <a:xfrm>
            <a:off x="1763713" y="6165850"/>
            <a:ext cx="5327650" cy="503238"/>
          </a:xfrm>
        </p:spPr>
        <p:txBody>
          <a:bodyPr/>
          <a:lstStyle>
            <a:lvl1pPr marL="0" indent="0">
              <a:buFontTx/>
              <a:buNone/>
              <a:defRPr sz="2400" b="1">
                <a:solidFill>
                  <a:srgbClr val="080808"/>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6688" y="692150"/>
            <a:ext cx="2016125" cy="59055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692150"/>
            <a:ext cx="5895975" cy="59055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D9CDB0F-F372-4776-ACE1-6BE3051A1616}"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3A73CBB-2E05-4793-9E8B-C2E84E170C2F}"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8BEFF94-20DB-4454-81C1-F9A4416EA067}"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979613"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408613" y="1600200"/>
            <a:ext cx="32781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3D71854-CFE3-436B-A2F4-F62188F66D03}"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9E229E1-1915-4AFB-93E2-04CEA92EBC7D}"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9E7BDDD-7370-41EF-ABE4-4F74CFBE89D3}"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3555B39-7956-4839-8843-C5A40E84DF2F}"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EA7F962-278B-43ED-A274-B59C3D398E8B}"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08985EE-EA42-4BE2-923B-7CE2D6687502}"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A31176F-C097-4452-8C4A-66ED4E3066B4}"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0400" y="274638"/>
            <a:ext cx="1676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79613" y="274638"/>
            <a:ext cx="4878387"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4A08280-7AB9-4C47-9E4C-EC19B5F25A6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3" y="1341438"/>
            <a:ext cx="39560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6763" y="1341438"/>
            <a:ext cx="39560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468313" y="1341438"/>
            <a:ext cx="8064500"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0"/>
            <a:r>
              <a:rPr lang="ru-RU" smtClean="0"/>
              <a:t>Third level</a:t>
            </a:r>
          </a:p>
          <a:p>
            <a:pPr lvl="1"/>
            <a:r>
              <a:rPr lang="ru-RU" smtClean="0"/>
              <a:t>Fourth level</a:t>
            </a:r>
          </a:p>
          <a:p>
            <a:pPr lvl="2"/>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har char="•"/>
        <a:defRPr sz="2800">
          <a:solidFill>
            <a:schemeClr val="bg2"/>
          </a:solidFill>
          <a:latin typeface="+mn-lt"/>
          <a:ea typeface="+mn-ea"/>
          <a:cs typeface="+mn-cs"/>
        </a:defRPr>
      </a:lvl1pPr>
      <a:lvl2pPr marL="742950" indent="-285750" algn="l" rtl="0" fontAlgn="base">
        <a:spcBef>
          <a:spcPct val="20000"/>
        </a:spcBef>
        <a:spcAft>
          <a:spcPct val="0"/>
        </a:spcAft>
        <a:buChar char="–"/>
        <a:defRPr sz="2400" b="1">
          <a:solidFill>
            <a:schemeClr val="bg2"/>
          </a:solidFill>
          <a:latin typeface="+mn-lt"/>
        </a:defRPr>
      </a:lvl2pPr>
      <a:lvl3pPr marL="1143000" indent="-228600" algn="l" rtl="0" fontAlgn="base">
        <a:spcBef>
          <a:spcPct val="20000"/>
        </a:spcBef>
        <a:spcAft>
          <a:spcPct val="0"/>
        </a:spcAft>
        <a:buChar char="•"/>
        <a:defRPr sz="2400">
          <a:solidFill>
            <a:schemeClr val="bg2"/>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bwMode="auto">
          <a:xfrm>
            <a:off x="1979613" y="274638"/>
            <a:ext cx="6707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361475" name="Rectangle 3"/>
          <p:cNvSpPr>
            <a:spLocks noGrp="1" noChangeArrowheads="1"/>
          </p:cNvSpPr>
          <p:nvPr>
            <p:ph type="body" idx="1"/>
          </p:nvPr>
        </p:nvSpPr>
        <p:spPr bwMode="auto">
          <a:xfrm>
            <a:off x="1979613" y="1600200"/>
            <a:ext cx="6707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361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361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361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798E390-1256-48BF-ABDC-68E2702E4FE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tiff"/><Relationship Id="rId4" Type="http://schemas.openxmlformats.org/officeDocument/2006/relationships/image" Target="../media/image43.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115616" y="548680"/>
            <a:ext cx="6805264" cy="504825"/>
          </a:xfrm>
          <a:noFill/>
        </p:spPr>
        <p:txBody>
          <a:bodyPr/>
          <a:lstStyle/>
          <a:p>
            <a:pPr algn="ctr"/>
            <a:r>
              <a:rPr lang="en-US" sz="2500" dirty="0" smtClean="0">
                <a:solidFill>
                  <a:srgbClr val="000000"/>
                </a:solidFill>
                <a:latin typeface="Tahoma" pitchFamily="34" charset="0"/>
              </a:rPr>
              <a:t>A Novel Nanoparticle Idea to Support the Role of IGF-1 and IGF Receptor on PTSD and Stress-altered Neural Changes</a:t>
            </a:r>
            <a:endParaRPr lang="uk-UA" sz="2500" dirty="0">
              <a:solidFill>
                <a:srgbClr val="000000"/>
              </a:solidFill>
              <a:latin typeface="Tahoma" pitchFamily="34" charset="0"/>
            </a:endParaRPr>
          </a:p>
        </p:txBody>
      </p:sp>
      <p:sp>
        <p:nvSpPr>
          <p:cNvPr id="34819" name="Rectangle 3"/>
          <p:cNvSpPr>
            <a:spLocks noGrp="1" noChangeArrowheads="1"/>
          </p:cNvSpPr>
          <p:nvPr>
            <p:ph type="subTitle" idx="1"/>
          </p:nvPr>
        </p:nvSpPr>
        <p:spPr>
          <a:xfrm>
            <a:off x="539552" y="5301208"/>
            <a:ext cx="7560840" cy="503238"/>
          </a:xfrm>
        </p:spPr>
        <p:txBody>
          <a:bodyPr/>
          <a:lstStyle/>
          <a:p>
            <a:pPr algn="ctr">
              <a:lnSpc>
                <a:spcPct val="90000"/>
              </a:lnSpc>
            </a:pPr>
            <a:r>
              <a:rPr lang="en-US" dirty="0" smtClean="0">
                <a:solidFill>
                  <a:schemeClr val="bg1"/>
                </a:solidFill>
                <a:latin typeface="Tahoma" pitchFamily="34" charset="0"/>
              </a:rPr>
              <a:t>Eric Sandhurst</a:t>
            </a:r>
          </a:p>
          <a:p>
            <a:pPr algn="ctr">
              <a:lnSpc>
                <a:spcPct val="90000"/>
              </a:lnSpc>
            </a:pPr>
            <a:r>
              <a:rPr lang="en-US" dirty="0" smtClean="0">
                <a:solidFill>
                  <a:schemeClr val="bg1"/>
                </a:solidFill>
                <a:latin typeface="Tahoma" pitchFamily="34" charset="0"/>
              </a:rPr>
              <a:t>Nanoparticles in the Bran Theory Presentation</a:t>
            </a:r>
          </a:p>
          <a:p>
            <a:pPr algn="ctr">
              <a:lnSpc>
                <a:spcPct val="90000"/>
              </a:lnSpc>
            </a:pPr>
            <a:r>
              <a:rPr lang="en-US" sz="1800" dirty="0" smtClean="0">
                <a:solidFill>
                  <a:schemeClr val="bg1"/>
                </a:solidFill>
                <a:latin typeface="Tahoma" pitchFamily="34" charset="0"/>
              </a:rPr>
              <a:t>Friday, November 15</a:t>
            </a:r>
            <a:r>
              <a:rPr lang="en-US" sz="1800" baseline="30000" dirty="0" smtClean="0">
                <a:solidFill>
                  <a:schemeClr val="bg1"/>
                </a:solidFill>
                <a:latin typeface="Tahoma" pitchFamily="34" charset="0"/>
              </a:rPr>
              <a:t>th</a:t>
            </a:r>
            <a:r>
              <a:rPr lang="en-US" sz="1800" dirty="0" smtClean="0">
                <a:solidFill>
                  <a:schemeClr val="bg1"/>
                </a:solidFill>
                <a:latin typeface="Tahoma" pitchFamily="34" charset="0"/>
              </a:rPr>
              <a:t>, 2019</a:t>
            </a:r>
            <a:endParaRPr lang="uk-UA" sz="1800"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9552" y="260648"/>
            <a:ext cx="8064896" cy="954107"/>
          </a:xfrm>
          <a:prstGeom prst="rect">
            <a:avLst/>
          </a:prstGeom>
          <a:noFill/>
        </p:spPr>
        <p:txBody>
          <a:bodyPr wrap="square" rtlCol="0">
            <a:spAutoFit/>
          </a:bodyPr>
          <a:lstStyle/>
          <a:p>
            <a:r>
              <a:rPr lang="en-US" sz="2800" dirty="0" smtClean="0"/>
              <a:t>Class Discussion Questions About this (bad) Study</a:t>
            </a:r>
            <a:endParaRPr lang="en-US" sz="2800" dirty="0"/>
          </a:p>
        </p:txBody>
      </p:sp>
      <p:sp>
        <p:nvSpPr>
          <p:cNvPr id="8" name="TextBox 7"/>
          <p:cNvSpPr txBox="1"/>
          <p:nvPr/>
        </p:nvSpPr>
        <p:spPr>
          <a:xfrm>
            <a:off x="547617" y="2255247"/>
            <a:ext cx="7488832" cy="3416320"/>
          </a:xfrm>
          <a:prstGeom prst="rect">
            <a:avLst/>
          </a:prstGeom>
          <a:noFill/>
        </p:spPr>
        <p:txBody>
          <a:bodyPr wrap="square" rtlCol="0">
            <a:spAutoFit/>
          </a:bodyPr>
          <a:lstStyle/>
          <a:p>
            <a:r>
              <a:rPr lang="en-US" dirty="0" smtClean="0"/>
              <a:t>Do you feel this was a solid experimental design to test the hypothesis?</a:t>
            </a:r>
          </a:p>
          <a:p>
            <a:endParaRPr lang="en-US" dirty="0" smtClean="0"/>
          </a:p>
          <a:p>
            <a:r>
              <a:rPr lang="en-US" dirty="0" smtClean="0"/>
              <a:t>What are some assumptions the authors of this study made?</a:t>
            </a:r>
          </a:p>
          <a:p>
            <a:r>
              <a:rPr lang="en-US" dirty="0" smtClean="0"/>
              <a:t> </a:t>
            </a:r>
          </a:p>
          <a:p>
            <a:r>
              <a:rPr lang="en-US" dirty="0" smtClean="0"/>
              <a:t>Do these assumptions add or detract from the efficacy of the study?</a:t>
            </a:r>
          </a:p>
          <a:p>
            <a:endParaRPr lang="en-US" dirty="0"/>
          </a:p>
          <a:p>
            <a:r>
              <a:rPr lang="en-US" dirty="0" smtClean="0"/>
              <a:t>Do you have any issues with the data and the figures they chose to display?</a:t>
            </a:r>
          </a:p>
          <a:p>
            <a:endParaRPr lang="en-US" dirty="0"/>
          </a:p>
          <a:p>
            <a:r>
              <a:rPr lang="en-US" dirty="0" smtClean="0"/>
              <a:t>Is SLS a good model for PTSD?</a:t>
            </a:r>
          </a:p>
          <a:p>
            <a:endParaRPr lang="en-US" dirty="0"/>
          </a:p>
          <a:p>
            <a:r>
              <a:rPr lang="en-US" dirty="0" smtClean="0"/>
              <a:t>Can this study conclude anything about IGF-1? </a:t>
            </a:r>
            <a:endParaRPr lang="en-US" dirty="0"/>
          </a:p>
        </p:txBody>
      </p:sp>
    </p:spTree>
    <p:extLst>
      <p:ext uri="{BB962C8B-B14F-4D97-AF65-F5344CB8AC3E}">
        <p14:creationId xmlns:p14="http://schemas.microsoft.com/office/powerpoint/2010/main" val="173443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9552" y="1052736"/>
            <a:ext cx="7920880" cy="5078313"/>
          </a:xfrm>
          <a:prstGeom prst="rect">
            <a:avLst/>
          </a:prstGeom>
          <a:noFill/>
        </p:spPr>
        <p:txBody>
          <a:bodyPr wrap="square" rtlCol="0">
            <a:spAutoFit/>
          </a:bodyPr>
          <a:lstStyle/>
          <a:p>
            <a:r>
              <a:rPr lang="en-US" dirty="0" smtClean="0"/>
              <a:t>PTSD patients suffer social and behavioral abnormalities due to hippocampal atrophy.</a:t>
            </a:r>
          </a:p>
          <a:p>
            <a:endParaRPr lang="en-US" dirty="0"/>
          </a:p>
          <a:p>
            <a:r>
              <a:rPr lang="en-US" dirty="0" smtClean="0"/>
              <a:t>The expression of IGF-1 is high during development, decreases with age, but increases in response to internal or external injury.</a:t>
            </a:r>
          </a:p>
          <a:p>
            <a:endParaRPr lang="en-US" dirty="0"/>
          </a:p>
          <a:p>
            <a:r>
              <a:rPr lang="en-US" b="1" dirty="0" smtClean="0"/>
              <a:t>*Rats which experienced the SLS showed increased awareness, lowered desire to explore and learning and memory loss.</a:t>
            </a:r>
          </a:p>
          <a:p>
            <a:endParaRPr lang="en-US" b="1" dirty="0"/>
          </a:p>
          <a:p>
            <a:r>
              <a:rPr lang="en-US" b="1" dirty="0" smtClean="0"/>
              <a:t>*Expression of IFG-1 increased in rats which underwent the SLS experience, but IGF-1R did not.</a:t>
            </a:r>
          </a:p>
          <a:p>
            <a:endParaRPr lang="en-US" b="1" dirty="0"/>
          </a:p>
          <a:p>
            <a:r>
              <a:rPr lang="en-US" b="1" dirty="0" smtClean="0"/>
              <a:t>*A decline in IGF-1 may contribute to cognitive dysfunction and the lack of increase in IGF-R1 alongside IGF-1 may limit the positive effects of IGF-1.</a:t>
            </a:r>
          </a:p>
          <a:p>
            <a:endParaRPr lang="en-US" dirty="0" smtClean="0"/>
          </a:p>
          <a:p>
            <a:r>
              <a:rPr lang="en-US" sz="1400" dirty="0" smtClean="0"/>
              <a:t>*indicates conclusions the authors believe this study supports.</a:t>
            </a:r>
            <a:endParaRPr lang="en-US" sz="1400" dirty="0"/>
          </a:p>
          <a:p>
            <a:endParaRPr lang="en-US" b="1" dirty="0"/>
          </a:p>
        </p:txBody>
      </p:sp>
      <p:sp>
        <p:nvSpPr>
          <p:cNvPr id="7" name="TextBox 6"/>
          <p:cNvSpPr txBox="1"/>
          <p:nvPr/>
        </p:nvSpPr>
        <p:spPr>
          <a:xfrm>
            <a:off x="539552" y="260648"/>
            <a:ext cx="2520280" cy="523220"/>
          </a:xfrm>
          <a:prstGeom prst="rect">
            <a:avLst/>
          </a:prstGeom>
          <a:noFill/>
        </p:spPr>
        <p:txBody>
          <a:bodyPr wrap="square" rtlCol="0">
            <a:spAutoFit/>
          </a:bodyPr>
          <a:lstStyle/>
          <a:p>
            <a:r>
              <a:rPr lang="en-US" sz="2800" dirty="0" smtClean="0"/>
              <a:t>Conclusions</a:t>
            </a:r>
            <a:endParaRPr lang="en-US" sz="2800" dirty="0"/>
          </a:p>
        </p:txBody>
      </p:sp>
    </p:spTree>
    <p:extLst>
      <p:ext uri="{BB962C8B-B14F-4D97-AF65-F5344CB8AC3E}">
        <p14:creationId xmlns:p14="http://schemas.microsoft.com/office/powerpoint/2010/main" val="37603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16632"/>
            <a:ext cx="7380312" cy="1384995"/>
          </a:xfrm>
          <a:prstGeom prst="rect">
            <a:avLst/>
          </a:prstGeom>
          <a:noFill/>
        </p:spPr>
        <p:txBody>
          <a:bodyPr wrap="square" rtlCol="0">
            <a:spAutoFit/>
          </a:bodyPr>
          <a:lstStyle/>
          <a:p>
            <a:r>
              <a:rPr lang="en-US" dirty="0" smtClean="0"/>
              <a:t>Stress-altered synaptic plasticity and DAMP signaling in the hippocampus-PFC axis; elucidating the significance of IGF-1/IGF-1R/CAMKII</a:t>
            </a:r>
            <a:r>
              <a:rPr lang="el-GR" dirty="0" smtClean="0">
                <a:latin typeface="Calibri" panose="020F0502020204030204" pitchFamily="34" charset="0"/>
                <a:cs typeface="Calibri" panose="020F0502020204030204" pitchFamily="34" charset="0"/>
              </a:rPr>
              <a:t>α</a:t>
            </a:r>
            <a:r>
              <a:rPr lang="en-US" dirty="0" smtClean="0">
                <a:latin typeface="Calibri" panose="020F0502020204030204" pitchFamily="34" charset="0"/>
                <a:cs typeface="Calibri" panose="020F0502020204030204" pitchFamily="34" charset="0"/>
              </a:rPr>
              <a:t> </a:t>
            </a:r>
            <a:r>
              <a:rPr lang="en-US" dirty="0" smtClean="0">
                <a:latin typeface="+mj-lt"/>
                <a:cs typeface="Calibri" panose="020F0502020204030204" pitchFamily="34" charset="0"/>
              </a:rPr>
              <a:t>expression in neural changes associated with a prolonged exposure therapy</a:t>
            </a:r>
            <a:endParaRPr lang="en-US" dirty="0" smtClean="0">
              <a:latin typeface="+mj-lt"/>
            </a:endParaRPr>
          </a:p>
          <a:p>
            <a:r>
              <a:rPr lang="en-US" sz="1200" dirty="0" err="1" smtClean="0"/>
              <a:t>Ogunbele</a:t>
            </a:r>
            <a:r>
              <a:rPr lang="en-US" sz="1200" dirty="0" smtClean="0"/>
              <a:t> et al, </a:t>
            </a:r>
            <a:r>
              <a:rPr lang="en-US" sz="1200" i="1" dirty="0" smtClean="0"/>
              <a:t>Neuroscience</a:t>
            </a:r>
            <a:r>
              <a:rPr lang="en-US" sz="1200" dirty="0" smtClean="0"/>
              <a:t>, 2017 </a:t>
            </a:r>
            <a:endParaRPr lang="en-US" sz="1200" dirty="0"/>
          </a:p>
        </p:txBody>
      </p:sp>
      <p:sp>
        <p:nvSpPr>
          <p:cNvPr id="3" name="TextBox 2"/>
          <p:cNvSpPr txBox="1"/>
          <p:nvPr/>
        </p:nvSpPr>
        <p:spPr>
          <a:xfrm>
            <a:off x="4238836" y="1962128"/>
            <a:ext cx="2232248" cy="369332"/>
          </a:xfrm>
          <a:prstGeom prst="rect">
            <a:avLst/>
          </a:prstGeom>
          <a:noFill/>
        </p:spPr>
        <p:txBody>
          <a:bodyPr wrap="square" rtlCol="0">
            <a:spAutoFit/>
          </a:bodyPr>
          <a:lstStyle/>
          <a:p>
            <a:r>
              <a:rPr lang="en-US" dirty="0" smtClean="0"/>
              <a:t>Study Hypothesis</a:t>
            </a:r>
            <a:endParaRPr lang="en-US" dirty="0"/>
          </a:p>
        </p:txBody>
      </p:sp>
      <p:sp>
        <p:nvSpPr>
          <p:cNvPr id="4" name="TextBox 3"/>
          <p:cNvSpPr txBox="1"/>
          <p:nvPr/>
        </p:nvSpPr>
        <p:spPr>
          <a:xfrm>
            <a:off x="1907704" y="3068960"/>
            <a:ext cx="6894512" cy="3693319"/>
          </a:xfrm>
          <a:prstGeom prst="rect">
            <a:avLst/>
          </a:prstGeom>
          <a:noFill/>
        </p:spPr>
        <p:txBody>
          <a:bodyPr wrap="square" rtlCol="0">
            <a:spAutoFit/>
          </a:bodyPr>
          <a:lstStyle/>
          <a:p>
            <a:pPr algn="ctr"/>
            <a:r>
              <a:rPr lang="en-US" b="1" dirty="0" smtClean="0"/>
              <a:t>Event-dependent changes in IGF-1R signaling as a response to traumatic stress and prolonged exposure therapy (PET) are involved in the regulation of inflammation and synaptic function  </a:t>
            </a:r>
          </a:p>
          <a:p>
            <a:pPr algn="ctr"/>
            <a:endParaRPr lang="en-US" b="1" dirty="0" smtClean="0"/>
          </a:p>
          <a:p>
            <a:endParaRPr lang="en-US" dirty="0" smtClean="0"/>
          </a:p>
          <a:p>
            <a:endParaRPr lang="en-US" dirty="0"/>
          </a:p>
          <a:p>
            <a:endParaRPr lang="en-US" dirty="0" smtClean="0"/>
          </a:p>
          <a:p>
            <a:r>
              <a:rPr lang="en-US" dirty="0" smtClean="0"/>
              <a:t>Thus, this study sought to determine whether a change in IGF-1/IGF-1R/CAMKII</a:t>
            </a:r>
            <a:r>
              <a:rPr lang="el-GR" dirty="0" smtClean="0">
                <a:latin typeface="Calibri" panose="020F0502020204030204" pitchFamily="34" charset="0"/>
                <a:cs typeface="Calibri" panose="020F0502020204030204" pitchFamily="34" charset="0"/>
              </a:rPr>
              <a:t>α</a:t>
            </a:r>
            <a:r>
              <a:rPr lang="en-US" dirty="0" smtClean="0">
                <a:latin typeface="Calibri" panose="020F0502020204030204" pitchFamily="34" charset="0"/>
                <a:cs typeface="Calibri" panose="020F0502020204030204" pitchFamily="34" charset="0"/>
              </a:rPr>
              <a:t> </a:t>
            </a:r>
            <a:r>
              <a:rPr lang="en-US" dirty="0" smtClean="0">
                <a:latin typeface="+mn-lt"/>
                <a:cs typeface="Calibri" panose="020F0502020204030204" pitchFamily="34" charset="0"/>
              </a:rPr>
              <a:t>expression may represent specific changes in neural morphology and danger associated molecular pattern (DAMP) signaling in stress and modifications that occur in response to PET</a:t>
            </a:r>
            <a:endParaRPr lang="en-US" dirty="0"/>
          </a:p>
        </p:txBody>
      </p:sp>
    </p:spTree>
    <p:extLst>
      <p:ext uri="{BB962C8B-B14F-4D97-AF65-F5344CB8AC3E}">
        <p14:creationId xmlns:p14="http://schemas.microsoft.com/office/powerpoint/2010/main" val="112024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39552" y="260648"/>
            <a:ext cx="3888432" cy="523220"/>
          </a:xfrm>
          <a:prstGeom prst="rect">
            <a:avLst/>
          </a:prstGeom>
          <a:noFill/>
        </p:spPr>
        <p:txBody>
          <a:bodyPr wrap="square" rtlCol="0">
            <a:spAutoFit/>
          </a:bodyPr>
          <a:lstStyle/>
          <a:p>
            <a:r>
              <a:rPr lang="en-US" sz="2800" dirty="0" smtClean="0"/>
              <a:t>Experimental Design</a:t>
            </a:r>
            <a:endParaRPr lang="en-US" sz="2800" dirty="0"/>
          </a:p>
        </p:txBody>
      </p:sp>
      <p:sp>
        <p:nvSpPr>
          <p:cNvPr id="8" name="TextBox 7"/>
          <p:cNvSpPr txBox="1"/>
          <p:nvPr/>
        </p:nvSpPr>
        <p:spPr>
          <a:xfrm>
            <a:off x="526111" y="1653490"/>
            <a:ext cx="7776864" cy="3416320"/>
          </a:xfrm>
          <a:prstGeom prst="rect">
            <a:avLst/>
          </a:prstGeom>
          <a:noFill/>
        </p:spPr>
        <p:txBody>
          <a:bodyPr wrap="square" rtlCol="0">
            <a:spAutoFit/>
          </a:bodyPr>
          <a:lstStyle/>
          <a:p>
            <a:r>
              <a:rPr lang="en-US" b="1" dirty="0" smtClean="0"/>
              <a:t>Subjects</a:t>
            </a:r>
          </a:p>
          <a:p>
            <a:endParaRPr lang="en-US" dirty="0"/>
          </a:p>
          <a:p>
            <a:r>
              <a:rPr lang="en-US" dirty="0" smtClean="0"/>
              <a:t>Thirty Adult </a:t>
            </a:r>
            <a:r>
              <a:rPr lang="en-US" i="1" dirty="0" smtClean="0"/>
              <a:t>male</a:t>
            </a:r>
            <a:r>
              <a:rPr lang="en-US" dirty="0" smtClean="0"/>
              <a:t> Sprague-Dawley rats</a:t>
            </a:r>
          </a:p>
          <a:p>
            <a:pPr marL="285750" indent="-285750">
              <a:buFont typeface="Arial" panose="020B0604020202020204" pitchFamily="34" charset="0"/>
              <a:buChar char="•"/>
            </a:pPr>
            <a:r>
              <a:rPr lang="en-US" dirty="0" smtClean="0"/>
              <a:t>Rats weighed between 250-300g</a:t>
            </a:r>
          </a:p>
          <a:p>
            <a:pPr marL="285750" indent="-285750">
              <a:buFont typeface="Arial" panose="020B0604020202020204" pitchFamily="34" charset="0"/>
              <a:buChar char="•"/>
            </a:pPr>
            <a:r>
              <a:rPr lang="en-US" dirty="0" smtClean="0"/>
              <a:t>Controlled 12h light/12h dark conditions</a:t>
            </a:r>
          </a:p>
          <a:p>
            <a:pPr marL="285750" indent="-285750">
              <a:buFont typeface="Arial" panose="020B0604020202020204" pitchFamily="34" charset="0"/>
              <a:buChar char="•"/>
            </a:pPr>
            <a:r>
              <a:rPr lang="en-US" dirty="0" smtClean="0"/>
              <a:t>Free access to food and water </a:t>
            </a:r>
          </a:p>
          <a:p>
            <a:pPr marL="285750" indent="-285750">
              <a:buFont typeface="Arial" panose="020B0604020202020204" pitchFamily="34" charset="0"/>
              <a:buChar char="•"/>
            </a:pPr>
            <a:endParaRPr lang="en-US" dirty="0"/>
          </a:p>
          <a:p>
            <a:r>
              <a:rPr lang="en-US" dirty="0"/>
              <a:t>Animal were </a:t>
            </a:r>
            <a:r>
              <a:rPr lang="en-US" dirty="0" smtClean="0"/>
              <a:t>divided into 2 groups</a:t>
            </a:r>
          </a:p>
          <a:p>
            <a:pPr marL="285750" indent="-285750">
              <a:buFont typeface="Arial" panose="020B0604020202020204" pitchFamily="34" charset="0"/>
              <a:buChar char="•"/>
            </a:pPr>
            <a:r>
              <a:rPr lang="en-US" dirty="0" smtClean="0"/>
              <a:t>Traumatic stress group – n=20 </a:t>
            </a:r>
          </a:p>
          <a:p>
            <a:pPr marL="285750" indent="-285750">
              <a:buFont typeface="Arial" panose="020B0604020202020204" pitchFamily="34" charset="0"/>
              <a:buChar char="•"/>
            </a:pPr>
            <a:r>
              <a:rPr lang="en-US" dirty="0" smtClean="0"/>
              <a:t>Control group – n=10</a:t>
            </a:r>
          </a:p>
          <a:p>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08029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05780" y="1116201"/>
            <a:ext cx="8496944" cy="4801314"/>
          </a:xfrm>
          <a:prstGeom prst="rect">
            <a:avLst/>
          </a:prstGeom>
        </p:spPr>
        <p:txBody>
          <a:bodyPr wrap="square">
            <a:spAutoFit/>
          </a:bodyPr>
          <a:lstStyle/>
          <a:p>
            <a:r>
              <a:rPr lang="en-US" b="1" dirty="0"/>
              <a:t>Traumatic Stress Model </a:t>
            </a:r>
            <a:endParaRPr lang="en-US" b="1" dirty="0" smtClean="0"/>
          </a:p>
          <a:p>
            <a:endParaRPr lang="en-US" b="1" dirty="0" smtClean="0"/>
          </a:p>
          <a:p>
            <a:r>
              <a:rPr lang="en-US" dirty="0" smtClean="0"/>
              <a:t>(</a:t>
            </a:r>
            <a:r>
              <a:rPr lang="en-US" dirty="0"/>
              <a:t>acute – predator exposure)</a:t>
            </a:r>
          </a:p>
          <a:p>
            <a:pPr marL="285750" indent="-285750">
              <a:buFont typeface="Arial" panose="020B0604020202020204" pitchFamily="34" charset="0"/>
              <a:buChar char="•"/>
            </a:pPr>
            <a:r>
              <a:rPr lang="en-US" dirty="0"/>
              <a:t>All animals were kept in cylindrical Plexiglas containers with the floor covered in cat food – the containers were placed into a metal cage with an adult cat</a:t>
            </a:r>
          </a:p>
          <a:p>
            <a:pPr marL="285750" indent="-285750">
              <a:buFont typeface="Arial" panose="020B0604020202020204" pitchFamily="34" charset="0"/>
              <a:buChar char="•"/>
            </a:pPr>
            <a:r>
              <a:rPr lang="en-US" dirty="0"/>
              <a:t>First event on Day 1: For 1 hour in light conditions, the cat was allowed to move freely around the rat container, but the two could not physically interact.</a:t>
            </a:r>
          </a:p>
          <a:p>
            <a:pPr marL="285750" indent="-285750">
              <a:buFont typeface="Arial" panose="020B0604020202020204" pitchFamily="34" charset="0"/>
              <a:buChar char="•"/>
            </a:pPr>
            <a:r>
              <a:rPr lang="en-US" dirty="0"/>
              <a:t>Second event on Day 10: </a:t>
            </a:r>
            <a:r>
              <a:rPr lang="en-US" dirty="0" smtClean="0"/>
              <a:t>same, </a:t>
            </a:r>
            <a:r>
              <a:rPr lang="en-US" dirty="0"/>
              <a:t>but in dark conditions</a:t>
            </a:r>
            <a:r>
              <a:rPr lang="en-US" dirty="0" smtClean="0"/>
              <a:t>.</a:t>
            </a:r>
          </a:p>
          <a:p>
            <a:pPr marL="285750" indent="-285750">
              <a:buFont typeface="Arial" panose="020B0604020202020204" pitchFamily="34" charset="0"/>
              <a:buChar char="•"/>
            </a:pPr>
            <a:endParaRPr lang="en-US" dirty="0"/>
          </a:p>
          <a:p>
            <a:r>
              <a:rPr lang="en-US" dirty="0" smtClean="0"/>
              <a:t>(chronic – elimination of social support by random cohort changes)</a:t>
            </a:r>
          </a:p>
          <a:p>
            <a:pPr marL="285750" indent="-285750">
              <a:buFont typeface="Arial" panose="020B0604020202020204" pitchFamily="34" charset="0"/>
              <a:buChar char="•"/>
            </a:pPr>
            <a:r>
              <a:rPr lang="en-US" dirty="0" smtClean="0"/>
              <a:t>Between Day 1 and 31 rats were subjected to random, daily cohort changes to induce chronic psychosocial stress during the experiment period.</a:t>
            </a:r>
          </a:p>
          <a:p>
            <a:pPr marL="285750" indent="-285750">
              <a:buFont typeface="Arial" panose="020B0604020202020204" pitchFamily="34" charset="0"/>
              <a:buChar char="•"/>
            </a:pPr>
            <a:r>
              <a:rPr lang="en-US" dirty="0" smtClean="0"/>
              <a:t>Authors note: no cat or cat material was allowed near the cage rotation cohort.</a:t>
            </a:r>
          </a:p>
          <a:p>
            <a:pPr marL="285750" indent="-285750">
              <a:buFont typeface="Arial" panose="020B0604020202020204" pitchFamily="34" charset="0"/>
              <a:buChar char="•"/>
            </a:pPr>
            <a:r>
              <a:rPr lang="en-US" dirty="0" smtClean="0"/>
              <a:t>The last cage rotation was also the first (home cage) of the group</a:t>
            </a:r>
          </a:p>
          <a:p>
            <a:endParaRPr lang="en-US" dirty="0"/>
          </a:p>
          <a:p>
            <a:r>
              <a:rPr lang="en-US" dirty="0" smtClean="0"/>
              <a:t>Control rats were kept in the same cages from Day 1-31 and were not subjected to cage rotation or predator exposure events</a:t>
            </a:r>
            <a:endParaRPr lang="en-US" dirty="0"/>
          </a:p>
        </p:txBody>
      </p:sp>
      <p:sp>
        <p:nvSpPr>
          <p:cNvPr id="8" name="TextBox 7"/>
          <p:cNvSpPr txBox="1"/>
          <p:nvPr/>
        </p:nvSpPr>
        <p:spPr>
          <a:xfrm>
            <a:off x="539552" y="260648"/>
            <a:ext cx="3888432" cy="523220"/>
          </a:xfrm>
          <a:prstGeom prst="rect">
            <a:avLst/>
          </a:prstGeom>
          <a:noFill/>
        </p:spPr>
        <p:txBody>
          <a:bodyPr wrap="square" rtlCol="0">
            <a:spAutoFit/>
          </a:bodyPr>
          <a:lstStyle/>
          <a:p>
            <a:r>
              <a:rPr lang="en-US" sz="2800" dirty="0" smtClean="0"/>
              <a:t>Experimental Design</a:t>
            </a:r>
            <a:endParaRPr lang="en-US" sz="2800" dirty="0"/>
          </a:p>
        </p:txBody>
      </p:sp>
    </p:spTree>
    <p:extLst>
      <p:ext uri="{BB962C8B-B14F-4D97-AF65-F5344CB8AC3E}">
        <p14:creationId xmlns:p14="http://schemas.microsoft.com/office/powerpoint/2010/main" val="214334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24106" y="1124744"/>
            <a:ext cx="8296366" cy="4247317"/>
          </a:xfrm>
          <a:prstGeom prst="rect">
            <a:avLst/>
          </a:prstGeom>
          <a:noFill/>
        </p:spPr>
        <p:txBody>
          <a:bodyPr wrap="square" rtlCol="0">
            <a:spAutoFit/>
          </a:bodyPr>
          <a:lstStyle/>
          <a:p>
            <a:r>
              <a:rPr lang="en-US" b="1" dirty="0" smtClean="0"/>
              <a:t>Prolonged Exposure Therapy</a:t>
            </a:r>
          </a:p>
          <a:p>
            <a:endParaRPr lang="en-US" b="1" dirty="0"/>
          </a:p>
          <a:p>
            <a:r>
              <a:rPr lang="en-US" dirty="0"/>
              <a:t>The traumatic stress was induce through predator exposure and psychosocial </a:t>
            </a:r>
            <a:r>
              <a:rPr lang="en-US" dirty="0" smtClean="0"/>
              <a:t>stressors. </a:t>
            </a:r>
          </a:p>
          <a:p>
            <a:endParaRPr lang="en-US" dirty="0" smtClean="0"/>
          </a:p>
          <a:p>
            <a:r>
              <a:rPr lang="en-US" dirty="0" smtClean="0"/>
              <a:t>At day 40 a group of n=10 </a:t>
            </a:r>
            <a:r>
              <a:rPr lang="en-US" dirty="0"/>
              <a:t>n</a:t>
            </a:r>
            <a:r>
              <a:rPr lang="en-US" dirty="0" smtClean="0"/>
              <a:t>aïve traumatically stressed rats were re-exposed to a cat meow tone, unrelated causative stimulus.</a:t>
            </a:r>
          </a:p>
          <a:p>
            <a:endParaRPr lang="en-US" dirty="0" smtClean="0"/>
          </a:p>
          <a:p>
            <a:r>
              <a:rPr lang="en-US" dirty="0" smtClean="0"/>
              <a:t>Animals were exposed to the PET stimulus (cat meow tone) for 5 minutes a day in dark conditions through speakers in the conditioning chamber for 20 days.</a:t>
            </a:r>
          </a:p>
          <a:p>
            <a:endParaRPr lang="en-US" dirty="0"/>
          </a:p>
          <a:p>
            <a:r>
              <a:rPr lang="en-US" dirty="0" smtClean="0"/>
              <a:t>On Day 51, after 20 days, the animals were re-examined for anxiety-linked behavior.</a:t>
            </a:r>
          </a:p>
          <a:p>
            <a:endParaRPr lang="en-US" dirty="0"/>
          </a:p>
          <a:p>
            <a:endParaRPr lang="en-US" b="1" dirty="0"/>
          </a:p>
        </p:txBody>
      </p:sp>
      <p:sp>
        <p:nvSpPr>
          <p:cNvPr id="8" name="TextBox 7"/>
          <p:cNvSpPr txBox="1"/>
          <p:nvPr/>
        </p:nvSpPr>
        <p:spPr>
          <a:xfrm>
            <a:off x="539552" y="260648"/>
            <a:ext cx="3888432" cy="523220"/>
          </a:xfrm>
          <a:prstGeom prst="rect">
            <a:avLst/>
          </a:prstGeom>
          <a:noFill/>
        </p:spPr>
        <p:txBody>
          <a:bodyPr wrap="square" rtlCol="0">
            <a:spAutoFit/>
          </a:bodyPr>
          <a:lstStyle/>
          <a:p>
            <a:r>
              <a:rPr lang="en-US" sz="2800" dirty="0" smtClean="0"/>
              <a:t>Experimental Design</a:t>
            </a:r>
            <a:endParaRPr lang="en-US" sz="2800" dirty="0"/>
          </a:p>
        </p:txBody>
      </p:sp>
    </p:spTree>
    <p:extLst>
      <p:ext uri="{BB962C8B-B14F-4D97-AF65-F5344CB8AC3E}">
        <p14:creationId xmlns:p14="http://schemas.microsoft.com/office/powerpoint/2010/main" val="216706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39552" y="260648"/>
            <a:ext cx="3888432" cy="523220"/>
          </a:xfrm>
          <a:prstGeom prst="rect">
            <a:avLst/>
          </a:prstGeom>
          <a:noFill/>
        </p:spPr>
        <p:txBody>
          <a:bodyPr wrap="square" rtlCol="0">
            <a:spAutoFit/>
          </a:bodyPr>
          <a:lstStyle/>
          <a:p>
            <a:r>
              <a:rPr lang="en-US" sz="2800" dirty="0" smtClean="0"/>
              <a:t>Experimental Design</a:t>
            </a:r>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3" y="1484784"/>
            <a:ext cx="8777038" cy="3755880"/>
          </a:xfrm>
          <a:prstGeom prst="rect">
            <a:avLst/>
          </a:prstGeom>
        </p:spPr>
      </p:pic>
    </p:spTree>
    <p:extLst>
      <p:ext uri="{BB962C8B-B14F-4D97-AF65-F5344CB8AC3E}">
        <p14:creationId xmlns:p14="http://schemas.microsoft.com/office/powerpoint/2010/main" val="16188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51520" y="943928"/>
            <a:ext cx="8856984" cy="2585323"/>
          </a:xfrm>
          <a:prstGeom prst="rect">
            <a:avLst/>
          </a:prstGeom>
          <a:noFill/>
        </p:spPr>
        <p:txBody>
          <a:bodyPr wrap="square" rtlCol="0">
            <a:spAutoFit/>
          </a:bodyPr>
          <a:lstStyle/>
          <a:p>
            <a:r>
              <a:rPr lang="en-US" b="1" dirty="0" smtClean="0"/>
              <a:t>Elevated Plus Maze – </a:t>
            </a:r>
            <a:r>
              <a:rPr lang="en-US" dirty="0" smtClean="0"/>
              <a:t>Behavior test for anxiety</a:t>
            </a:r>
          </a:p>
          <a:p>
            <a:pPr marL="285750" indent="-285750">
              <a:buFont typeface="Arial" panose="020B0604020202020204" pitchFamily="34" charset="0"/>
              <a:buChar char="•"/>
            </a:pPr>
            <a:r>
              <a:rPr lang="en-US" dirty="0" smtClean="0"/>
              <a:t>Animals moved into training area 24 hours in advance</a:t>
            </a:r>
          </a:p>
          <a:p>
            <a:pPr marL="285750" indent="-285750">
              <a:buFont typeface="Arial" panose="020B0604020202020204" pitchFamily="34" charset="0"/>
              <a:buChar char="•"/>
            </a:pPr>
            <a:r>
              <a:rPr lang="en-US" dirty="0" smtClean="0"/>
              <a:t>Soundproof room, adequate lighting, HD camera for recording</a:t>
            </a:r>
          </a:p>
          <a:p>
            <a:pPr marL="285750" indent="-285750">
              <a:buFont typeface="Arial" panose="020B0604020202020204" pitchFamily="34" charset="0"/>
              <a:buChar char="•"/>
            </a:pPr>
            <a:r>
              <a:rPr lang="en-US" dirty="0" smtClean="0"/>
              <a:t>5 min in EPM</a:t>
            </a:r>
            <a:endParaRPr lang="en-US" dirty="0"/>
          </a:p>
          <a:p>
            <a:endParaRPr lang="en-US" b="1" dirty="0"/>
          </a:p>
          <a:p>
            <a:endParaRPr lang="en-US" b="1" dirty="0" smtClean="0"/>
          </a:p>
          <a:p>
            <a:endParaRPr lang="en-US" b="1" dirty="0"/>
          </a:p>
          <a:p>
            <a:endParaRPr lang="en-US" dirty="0"/>
          </a:p>
          <a:p>
            <a:endParaRPr lang="en-US" b="1" dirty="0"/>
          </a:p>
        </p:txBody>
      </p:sp>
      <p:sp>
        <p:nvSpPr>
          <p:cNvPr id="8" name="TextBox 7"/>
          <p:cNvSpPr txBox="1"/>
          <p:nvPr/>
        </p:nvSpPr>
        <p:spPr>
          <a:xfrm>
            <a:off x="539552" y="260648"/>
            <a:ext cx="5976664" cy="523220"/>
          </a:xfrm>
          <a:prstGeom prst="rect">
            <a:avLst/>
          </a:prstGeom>
          <a:noFill/>
        </p:spPr>
        <p:txBody>
          <a:bodyPr wrap="square" rtlCol="0">
            <a:spAutoFit/>
          </a:bodyPr>
          <a:lstStyle/>
          <a:p>
            <a:r>
              <a:rPr lang="en-US" sz="2800" dirty="0" smtClean="0"/>
              <a:t>Data Collection and Analysis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75" y="3831842"/>
            <a:ext cx="3980714" cy="23859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647" y="3772471"/>
            <a:ext cx="3933540" cy="238591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988840"/>
            <a:ext cx="2980776" cy="1527416"/>
          </a:xfrm>
          <a:prstGeom prst="rect">
            <a:avLst/>
          </a:prstGeom>
          <a:ln>
            <a:solidFill>
              <a:schemeClr val="tx1"/>
            </a:solidFill>
          </a:ln>
        </p:spPr>
      </p:pic>
      <p:sp>
        <p:nvSpPr>
          <p:cNvPr id="11" name="TextBox 10"/>
          <p:cNvSpPr txBox="1"/>
          <p:nvPr/>
        </p:nvSpPr>
        <p:spPr>
          <a:xfrm>
            <a:off x="251520" y="2077516"/>
            <a:ext cx="539711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Open-space avoidance of open arms (OA) was observed and open-arm duration (OAD), closed-arm duration and percentage time was determined.</a:t>
            </a:r>
          </a:p>
          <a:p>
            <a:endParaRPr lang="en-US" b="1" dirty="0"/>
          </a:p>
          <a:p>
            <a:endParaRPr lang="en-US" dirty="0"/>
          </a:p>
        </p:txBody>
      </p:sp>
    </p:spTree>
    <p:extLst>
      <p:ext uri="{BB962C8B-B14F-4D97-AF65-F5344CB8AC3E}">
        <p14:creationId xmlns:p14="http://schemas.microsoft.com/office/powerpoint/2010/main" val="100504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354" y="2599352"/>
            <a:ext cx="2664296" cy="3490436"/>
          </a:xfrm>
          <a:prstGeom prst="rect">
            <a:avLst/>
          </a:prstGeom>
        </p:spPr>
      </p:pic>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539552" y="260648"/>
            <a:ext cx="5976664" cy="523220"/>
          </a:xfrm>
          <a:prstGeom prst="rect">
            <a:avLst/>
          </a:prstGeom>
          <a:noFill/>
        </p:spPr>
        <p:txBody>
          <a:bodyPr wrap="square" rtlCol="0">
            <a:spAutoFit/>
          </a:bodyPr>
          <a:lstStyle/>
          <a:p>
            <a:r>
              <a:rPr lang="en-US" sz="2800" dirty="0" smtClean="0"/>
              <a:t>Data Collection and Analysis</a:t>
            </a:r>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60051"/>
            <a:ext cx="6073124" cy="1729249"/>
          </a:xfrm>
          <a:prstGeom prst="rect">
            <a:avLst/>
          </a:prstGeom>
        </p:spPr>
      </p:pic>
      <p:sp>
        <p:nvSpPr>
          <p:cNvPr id="11" name="TextBox 10"/>
          <p:cNvSpPr txBox="1"/>
          <p:nvPr/>
        </p:nvSpPr>
        <p:spPr>
          <a:xfrm>
            <a:off x="611560" y="1268760"/>
            <a:ext cx="6408712" cy="1754326"/>
          </a:xfrm>
          <a:prstGeom prst="rect">
            <a:avLst/>
          </a:prstGeom>
          <a:noFill/>
        </p:spPr>
        <p:txBody>
          <a:bodyPr wrap="square" rtlCol="0">
            <a:spAutoFit/>
          </a:bodyPr>
          <a:lstStyle/>
          <a:p>
            <a:r>
              <a:rPr lang="en-US" b="1" dirty="0"/>
              <a:t>Western blotting and protein quantification</a:t>
            </a:r>
          </a:p>
          <a:p>
            <a:pPr marL="285750" indent="-285750">
              <a:buFont typeface="Arial" panose="020B0604020202020204" pitchFamily="34" charset="0"/>
              <a:buChar char="•"/>
            </a:pPr>
            <a:r>
              <a:rPr lang="en-US" dirty="0"/>
              <a:t>10ul of brain tissue lysate containing 10ug of protein was </a:t>
            </a:r>
            <a:r>
              <a:rPr lang="en-US" dirty="0" smtClean="0"/>
              <a:t>processed</a:t>
            </a:r>
          </a:p>
          <a:p>
            <a:pPr marL="285750" indent="-285750">
              <a:buFont typeface="Arial" panose="020B0604020202020204" pitchFamily="34" charset="0"/>
              <a:buChar char="•"/>
            </a:pPr>
            <a:r>
              <a:rPr lang="en-US" dirty="0" smtClean="0"/>
              <a:t>GAPDH was used as control and amounts of IGF-1 were calculated</a:t>
            </a:r>
            <a:endParaRPr lang="en-US" dirty="0"/>
          </a:p>
          <a:p>
            <a:endParaRPr lang="en-US" dirty="0"/>
          </a:p>
        </p:txBody>
      </p:sp>
    </p:spTree>
    <p:extLst>
      <p:ext uri="{BB962C8B-B14F-4D97-AF65-F5344CB8AC3E}">
        <p14:creationId xmlns:p14="http://schemas.microsoft.com/office/powerpoint/2010/main" val="308236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539552" y="943928"/>
            <a:ext cx="7848872" cy="5909310"/>
          </a:xfrm>
          <a:prstGeom prst="rect">
            <a:avLst/>
          </a:prstGeom>
        </p:spPr>
        <p:txBody>
          <a:bodyPr wrap="square">
            <a:spAutoFit/>
          </a:bodyPr>
          <a:lstStyle/>
          <a:p>
            <a:r>
              <a:rPr lang="en-US" b="1" dirty="0" smtClean="0"/>
              <a:t>Immunofluorescence</a:t>
            </a:r>
          </a:p>
          <a:p>
            <a:endParaRPr lang="en-US" b="1" dirty="0"/>
          </a:p>
          <a:p>
            <a:pPr marL="285750" indent="-285750">
              <a:buFont typeface="Arial" panose="020B0604020202020204" pitchFamily="34" charset="0"/>
              <a:buChar char="•"/>
            </a:pPr>
            <a:r>
              <a:rPr lang="en-US" dirty="0" smtClean="0"/>
              <a:t>Animals were anesthetized via isoflurane, perfused </a:t>
            </a:r>
            <a:r>
              <a:rPr lang="en-US" dirty="0" err="1" smtClean="0"/>
              <a:t>transcardially</a:t>
            </a:r>
            <a:r>
              <a:rPr lang="en-US" dirty="0" smtClean="0"/>
              <a:t> using PBS followed by </a:t>
            </a:r>
            <a:r>
              <a:rPr lang="en-US" dirty="0"/>
              <a:t>4% </a:t>
            </a:r>
            <a:r>
              <a:rPr lang="en-US" dirty="0" smtClean="0"/>
              <a:t>paraformaldehyde.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Whole brains were harvested and cranial sections 50</a:t>
            </a:r>
            <a:r>
              <a:rPr lang="en-US" dirty="0" smtClean="0">
                <a:latin typeface="Calibri" panose="020F0502020204030204" pitchFamily="34" charset="0"/>
                <a:cs typeface="Calibri" panose="020F0502020204030204" pitchFamily="34" charset="0"/>
              </a:rPr>
              <a:t>µ</a:t>
            </a:r>
            <a:r>
              <a:rPr lang="en-US" dirty="0" smtClean="0"/>
              <a:t>m apart (2.2mm behind the </a:t>
            </a:r>
            <a:r>
              <a:rPr lang="en-US" dirty="0" err="1" smtClean="0"/>
              <a:t>bregma</a:t>
            </a:r>
            <a:r>
              <a:rPr lang="en-US" dirty="0" smtClean="0"/>
              <a:t>) were prepared for microscopic analysis.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n=12 fields of view for each of 5 sections were used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Stains/Antibodies used in this study (colors depict secondary antibody emission):</a:t>
            </a:r>
          </a:p>
          <a:p>
            <a:pPr marL="742950" lvl="1" indent="-285750">
              <a:buFont typeface="Arial" panose="020B0604020202020204" pitchFamily="34" charset="0"/>
              <a:buChar char="•"/>
            </a:pPr>
            <a:r>
              <a:rPr lang="en-US" dirty="0" smtClean="0">
                <a:solidFill>
                  <a:srgbClr val="FF0000"/>
                </a:solidFill>
              </a:rPr>
              <a:t>IGF-1R			</a:t>
            </a:r>
            <a:r>
              <a:rPr lang="en-US" dirty="0" smtClean="0">
                <a:solidFill>
                  <a:srgbClr val="C00000"/>
                </a:solidFill>
              </a:rPr>
              <a:t>GABA</a:t>
            </a:r>
          </a:p>
          <a:p>
            <a:pPr marL="742950" lvl="1" indent="-285750">
              <a:buFont typeface="Arial" panose="020B0604020202020204" pitchFamily="34" charset="0"/>
              <a:buChar char="•"/>
            </a:pPr>
            <a:r>
              <a:rPr lang="en-US" dirty="0" smtClean="0">
                <a:solidFill>
                  <a:srgbClr val="0082DA"/>
                </a:solidFill>
              </a:rPr>
              <a:t>DAPI (nucleus)		</a:t>
            </a:r>
            <a:r>
              <a:rPr lang="en-US" dirty="0" err="1" smtClean="0">
                <a:solidFill>
                  <a:srgbClr val="C00000"/>
                </a:solidFill>
              </a:rPr>
              <a:t>CHaT</a:t>
            </a:r>
            <a:endParaRPr lang="en-US" dirty="0" smtClean="0">
              <a:solidFill>
                <a:srgbClr val="C00000"/>
              </a:solidFill>
            </a:endParaRPr>
          </a:p>
          <a:p>
            <a:pPr marL="742950" lvl="1" indent="-285750">
              <a:buFont typeface="Arial" panose="020B0604020202020204" pitchFamily="34" charset="0"/>
              <a:buChar char="•"/>
            </a:pPr>
            <a:r>
              <a:rPr lang="en-US" dirty="0" err="1" smtClean="0">
                <a:solidFill>
                  <a:srgbClr val="5B9D22"/>
                </a:solidFill>
              </a:rPr>
              <a:t>NeuN</a:t>
            </a:r>
            <a:r>
              <a:rPr lang="en-US" dirty="0" smtClean="0">
                <a:solidFill>
                  <a:srgbClr val="5B9D22"/>
                </a:solidFill>
              </a:rPr>
              <a:t>			</a:t>
            </a:r>
            <a:r>
              <a:rPr lang="en-US" dirty="0" smtClean="0">
                <a:solidFill>
                  <a:srgbClr val="C00000"/>
                </a:solidFill>
              </a:rPr>
              <a:t>CD11b/c</a:t>
            </a:r>
          </a:p>
          <a:p>
            <a:pPr marL="742950" lvl="1" indent="-285750">
              <a:buFont typeface="Arial" panose="020B0604020202020204" pitchFamily="34" charset="0"/>
              <a:buChar char="•"/>
            </a:pPr>
            <a:r>
              <a:rPr lang="en-US" dirty="0" err="1" smtClean="0">
                <a:solidFill>
                  <a:srgbClr val="5B9D22"/>
                </a:solidFill>
              </a:rPr>
              <a:t>Synaptophysin</a:t>
            </a:r>
            <a:r>
              <a:rPr lang="en-US" dirty="0" smtClean="0">
                <a:solidFill>
                  <a:srgbClr val="C00000"/>
                </a:solidFill>
              </a:rPr>
              <a:t>		HMGB1</a:t>
            </a:r>
          </a:p>
          <a:p>
            <a:pPr marL="742950" lvl="1" indent="-285750">
              <a:buFont typeface="Arial" panose="020B0604020202020204" pitchFamily="34" charset="0"/>
              <a:buChar char="•"/>
            </a:pPr>
            <a:r>
              <a:rPr lang="en-US" dirty="0" err="1" smtClean="0">
                <a:solidFill>
                  <a:srgbClr val="FF3399"/>
                </a:solidFill>
              </a:rPr>
              <a:t>CaMKII</a:t>
            </a:r>
            <a:r>
              <a:rPr lang="el-GR" dirty="0" smtClean="0">
                <a:solidFill>
                  <a:srgbClr val="FF3399"/>
                </a:solidFill>
                <a:latin typeface="Calibri" panose="020F0502020204030204" pitchFamily="34" charset="0"/>
                <a:cs typeface="Calibri" panose="020F0502020204030204" pitchFamily="34" charset="0"/>
              </a:rPr>
              <a:t>α</a:t>
            </a:r>
            <a:r>
              <a:rPr lang="en-US" dirty="0" smtClean="0">
                <a:solidFill>
                  <a:srgbClr val="FF3399"/>
                </a:solidFill>
                <a:latin typeface="Calibri" panose="020F0502020204030204" pitchFamily="34" charset="0"/>
                <a:cs typeface="Calibri" panose="020F0502020204030204" pitchFamily="34" charset="0"/>
              </a:rPr>
              <a:t>			</a:t>
            </a:r>
            <a:r>
              <a:rPr lang="en-US" dirty="0" smtClean="0">
                <a:solidFill>
                  <a:srgbClr val="5B9D22"/>
                </a:solidFill>
                <a:latin typeface="Calibri" panose="020F0502020204030204" pitchFamily="34" charset="0"/>
                <a:cs typeface="Calibri" panose="020F0502020204030204" pitchFamily="34" charset="0"/>
              </a:rPr>
              <a:t>TLR4</a:t>
            </a:r>
          </a:p>
          <a:p>
            <a:pPr marL="742950" lvl="1" indent="-285750">
              <a:buFont typeface="Arial" panose="020B0604020202020204" pitchFamily="34" charset="0"/>
              <a:buChar char="•"/>
            </a:pPr>
            <a:r>
              <a:rPr lang="en-US" dirty="0" smtClean="0">
                <a:solidFill>
                  <a:srgbClr val="7030A0"/>
                </a:solidFill>
                <a:latin typeface="Calibri" panose="020F0502020204030204" pitchFamily="34" charset="0"/>
                <a:cs typeface="Calibri" panose="020F0502020204030204" pitchFamily="34" charset="0"/>
              </a:rPr>
              <a:t>PSD-95			</a:t>
            </a:r>
            <a:r>
              <a:rPr lang="en-US" dirty="0" smtClean="0">
                <a:solidFill>
                  <a:srgbClr val="C00000"/>
                </a:solidFill>
              </a:rPr>
              <a:t>VGLUT2</a:t>
            </a:r>
            <a:endParaRPr lang="en-US" dirty="0" smtClean="0">
              <a:solidFill>
                <a:srgbClr val="7030A0"/>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smtClean="0">
                <a:solidFill>
                  <a:srgbClr val="7030A0"/>
                </a:solidFill>
                <a:latin typeface="Calibri" panose="020F0502020204030204" pitchFamily="34" charset="0"/>
                <a:cs typeface="Calibri" panose="020F0502020204030204" pitchFamily="34" charset="0"/>
              </a:rPr>
              <a:t>KCa2.2			</a:t>
            </a:r>
            <a:r>
              <a:rPr lang="en-US" dirty="0">
                <a:solidFill>
                  <a:srgbClr val="C00000"/>
                </a:solidFill>
              </a:rPr>
              <a:t>Tyrosine Hydroxylase</a:t>
            </a:r>
          </a:p>
          <a:p>
            <a:pPr lvl="1"/>
            <a:endParaRPr lang="en-US" dirty="0" smtClean="0">
              <a:solidFill>
                <a:srgbClr val="7030A0"/>
              </a:solidFill>
            </a:endParaRPr>
          </a:p>
          <a:p>
            <a:endParaRPr lang="en-US" b="1" dirty="0"/>
          </a:p>
        </p:txBody>
      </p:sp>
      <p:sp>
        <p:nvSpPr>
          <p:cNvPr id="10" name="TextBox 9"/>
          <p:cNvSpPr txBox="1"/>
          <p:nvPr/>
        </p:nvSpPr>
        <p:spPr>
          <a:xfrm>
            <a:off x="539552" y="260648"/>
            <a:ext cx="5976664" cy="523220"/>
          </a:xfrm>
          <a:prstGeom prst="rect">
            <a:avLst/>
          </a:prstGeom>
          <a:noFill/>
        </p:spPr>
        <p:txBody>
          <a:bodyPr wrap="square" rtlCol="0">
            <a:spAutoFit/>
          </a:bodyPr>
          <a:lstStyle/>
          <a:p>
            <a:r>
              <a:rPr lang="en-US" sz="2800" dirty="0" smtClean="0"/>
              <a:t>Data Collection and Analysis</a:t>
            </a:r>
            <a:endParaRPr lang="en-US" sz="2800" dirty="0"/>
          </a:p>
        </p:txBody>
      </p:sp>
    </p:spTree>
    <p:extLst>
      <p:ext uri="{BB962C8B-B14F-4D97-AF65-F5344CB8AC3E}">
        <p14:creationId xmlns:p14="http://schemas.microsoft.com/office/powerpoint/2010/main" val="20791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9974" y="476672"/>
            <a:ext cx="8352978" cy="620713"/>
          </a:xfrm>
        </p:spPr>
        <p:txBody>
          <a:bodyPr/>
          <a:lstStyle/>
          <a:p>
            <a:pPr algn="ctr"/>
            <a:r>
              <a:rPr lang="en-US" sz="4000" b="1" dirty="0" smtClean="0">
                <a:solidFill>
                  <a:schemeClr val="bg1"/>
                </a:solidFill>
                <a:latin typeface="Tahoma" pitchFamily="34" charset="0"/>
              </a:rPr>
              <a:t>The Story of Insulin and Insulin-like Growth Factor-1</a:t>
            </a:r>
            <a:endParaRPr lang="uk-UA" sz="4000" b="1" dirty="0">
              <a:solidFill>
                <a:schemeClr val="bg1"/>
              </a:solidFill>
              <a:latin typeface="Tahoma" pitchFamily="34" charset="0"/>
            </a:endParaRPr>
          </a:p>
        </p:txBody>
      </p:sp>
      <p:sp>
        <p:nvSpPr>
          <p:cNvPr id="36867" name="Rectangle 3"/>
          <p:cNvSpPr>
            <a:spLocks noGrp="1" noChangeArrowheads="1"/>
          </p:cNvSpPr>
          <p:nvPr>
            <p:ph type="body" idx="1"/>
          </p:nvPr>
        </p:nvSpPr>
        <p:spPr>
          <a:xfrm>
            <a:off x="395536" y="1700808"/>
            <a:ext cx="8640960" cy="4679950"/>
          </a:xfrm>
        </p:spPr>
        <p:txBody>
          <a:bodyPr/>
          <a:lstStyle/>
          <a:p>
            <a:pPr>
              <a:lnSpc>
                <a:spcPct val="90000"/>
              </a:lnSpc>
            </a:pPr>
            <a:r>
              <a:rPr lang="en-US" sz="1800" dirty="0" smtClean="0">
                <a:solidFill>
                  <a:srgbClr val="000000"/>
                </a:solidFill>
              </a:rPr>
              <a:t>The </a:t>
            </a:r>
            <a:r>
              <a:rPr lang="en-US" sz="1800" dirty="0">
                <a:solidFill>
                  <a:srgbClr val="000000"/>
                </a:solidFill>
              </a:rPr>
              <a:t>insulin/insulin-like growth factor 1 (IGF-1) </a:t>
            </a:r>
            <a:r>
              <a:rPr lang="en-US" sz="1800" dirty="0" smtClean="0">
                <a:solidFill>
                  <a:srgbClr val="000000"/>
                </a:solidFill>
              </a:rPr>
              <a:t>signaling pathway </a:t>
            </a:r>
            <a:r>
              <a:rPr lang="en-US" sz="1800" dirty="0">
                <a:solidFill>
                  <a:srgbClr val="000000"/>
                </a:solidFill>
              </a:rPr>
              <a:t>is </a:t>
            </a:r>
            <a:r>
              <a:rPr lang="en-US" sz="1800" dirty="0" smtClean="0">
                <a:solidFill>
                  <a:srgbClr val="000000"/>
                </a:solidFill>
              </a:rPr>
              <a:t>evolutionarily </a:t>
            </a:r>
            <a:r>
              <a:rPr lang="en-US" sz="1800" dirty="0">
                <a:solidFill>
                  <a:srgbClr val="000000"/>
                </a:solidFill>
              </a:rPr>
              <a:t>conserved in diverse </a:t>
            </a:r>
            <a:r>
              <a:rPr lang="en-US" sz="1800" dirty="0" smtClean="0">
                <a:solidFill>
                  <a:srgbClr val="000000"/>
                </a:solidFill>
              </a:rPr>
              <a:t>species including </a:t>
            </a:r>
            <a:r>
              <a:rPr lang="en-US" sz="1800" i="1" dirty="0" err="1">
                <a:solidFill>
                  <a:srgbClr val="000000"/>
                </a:solidFill>
              </a:rPr>
              <a:t>C.elegans</a:t>
            </a:r>
            <a:r>
              <a:rPr lang="en-US" sz="1800" dirty="0">
                <a:solidFill>
                  <a:srgbClr val="000000"/>
                </a:solidFill>
              </a:rPr>
              <a:t>, </a:t>
            </a:r>
            <a:r>
              <a:rPr lang="en-US" sz="1800" i="1" dirty="0">
                <a:solidFill>
                  <a:srgbClr val="000000"/>
                </a:solidFill>
              </a:rPr>
              <a:t>saccharomyces cerevisiae</a:t>
            </a:r>
            <a:r>
              <a:rPr lang="en-US" sz="1800" dirty="0">
                <a:solidFill>
                  <a:srgbClr val="000000"/>
                </a:solidFill>
              </a:rPr>
              <a:t>, </a:t>
            </a:r>
            <a:r>
              <a:rPr lang="en-US" sz="1800" i="1" dirty="0" smtClean="0">
                <a:solidFill>
                  <a:srgbClr val="000000"/>
                </a:solidFill>
              </a:rPr>
              <a:t>Drosophila melanogaster</a:t>
            </a:r>
            <a:r>
              <a:rPr lang="en-US" sz="1800" dirty="0">
                <a:solidFill>
                  <a:srgbClr val="000000"/>
                </a:solidFill>
              </a:rPr>
              <a:t>, rodents and </a:t>
            </a:r>
            <a:r>
              <a:rPr lang="en-US" sz="1800" dirty="0" smtClean="0">
                <a:solidFill>
                  <a:srgbClr val="000000"/>
                </a:solidFill>
              </a:rPr>
              <a:t>humans.</a:t>
            </a:r>
            <a:r>
              <a:rPr lang="en-US" sz="1800" baseline="30000" dirty="0" smtClean="0">
                <a:solidFill>
                  <a:srgbClr val="000000"/>
                </a:solidFill>
              </a:rPr>
              <a:t>1</a:t>
            </a:r>
          </a:p>
          <a:p>
            <a:pPr>
              <a:lnSpc>
                <a:spcPct val="90000"/>
              </a:lnSpc>
            </a:pPr>
            <a:endParaRPr lang="en-US" sz="1800" baseline="30000" dirty="0" smtClean="0">
              <a:solidFill>
                <a:srgbClr val="000000"/>
              </a:solidFill>
            </a:endParaRPr>
          </a:p>
          <a:p>
            <a:pPr>
              <a:lnSpc>
                <a:spcPct val="90000"/>
              </a:lnSpc>
            </a:pPr>
            <a:r>
              <a:rPr lang="en-US" sz="1800" dirty="0" smtClean="0">
                <a:solidFill>
                  <a:srgbClr val="000000"/>
                </a:solidFill>
              </a:rPr>
              <a:t>IGF-1 is involved in </a:t>
            </a:r>
            <a:r>
              <a:rPr lang="en-US" sz="1800" dirty="0">
                <a:solidFill>
                  <a:srgbClr val="000000"/>
                </a:solidFill>
              </a:rPr>
              <a:t>many interrelated functions that are necessary </a:t>
            </a:r>
            <a:r>
              <a:rPr lang="en-US" sz="1800" dirty="0" smtClean="0">
                <a:solidFill>
                  <a:srgbClr val="000000"/>
                </a:solidFill>
              </a:rPr>
              <a:t>for metabolism</a:t>
            </a:r>
            <a:r>
              <a:rPr lang="en-US" sz="1800" dirty="0">
                <a:solidFill>
                  <a:srgbClr val="000000"/>
                </a:solidFill>
              </a:rPr>
              <a:t>, </a:t>
            </a:r>
            <a:r>
              <a:rPr lang="en-US" sz="1800" dirty="0" smtClean="0">
                <a:solidFill>
                  <a:srgbClr val="000000"/>
                </a:solidFill>
              </a:rPr>
              <a:t>growth, reproduction, and protective effects.</a:t>
            </a:r>
          </a:p>
          <a:p>
            <a:pPr>
              <a:lnSpc>
                <a:spcPct val="90000"/>
              </a:lnSpc>
            </a:pPr>
            <a:endParaRPr lang="en-US" sz="1800" dirty="0" smtClean="0">
              <a:solidFill>
                <a:srgbClr val="000000"/>
              </a:solidFill>
            </a:endParaRPr>
          </a:p>
          <a:p>
            <a:pPr>
              <a:lnSpc>
                <a:spcPct val="90000"/>
              </a:lnSpc>
            </a:pPr>
            <a:r>
              <a:rPr lang="en-US" sz="1800" kern="1200" dirty="0">
                <a:solidFill>
                  <a:srgbClr val="000000"/>
                </a:solidFill>
                <a:latin typeface="Arial" charset="0"/>
              </a:rPr>
              <a:t>A growing body of research over the last 30 years has shown the IGF-1 signaling system to be a potent mediator of neurodegenerative diseases with a wide range of pleiotropic effects. </a:t>
            </a:r>
            <a:r>
              <a:rPr lang="ru-RU" altLang="ko-KR" sz="1800" dirty="0" smtClean="0">
                <a:solidFill>
                  <a:srgbClr val="000000"/>
                </a:solidFill>
                <a:latin typeface="Tahoma" pitchFamily="34" charset="0"/>
                <a:ea typeface="굴림" charset="-127"/>
              </a:rPr>
              <a:t> </a:t>
            </a:r>
            <a:endParaRPr lang="en-US" altLang="ko-KR" sz="1800" dirty="0" smtClean="0">
              <a:solidFill>
                <a:srgbClr val="000000"/>
              </a:solidFill>
              <a:latin typeface="Tahoma" pitchFamily="34" charset="0"/>
              <a:ea typeface="굴림" charset="-127"/>
            </a:endParaRPr>
          </a:p>
          <a:p>
            <a:pPr>
              <a:lnSpc>
                <a:spcPct val="90000"/>
              </a:lnSpc>
            </a:pPr>
            <a:endParaRPr lang="en-US" altLang="ko-KR" sz="1800" dirty="0" smtClean="0">
              <a:solidFill>
                <a:srgbClr val="000000"/>
              </a:solidFill>
              <a:latin typeface="Tahoma" pitchFamily="34" charset="0"/>
              <a:ea typeface="굴림" charset="-127"/>
            </a:endParaRPr>
          </a:p>
          <a:p>
            <a:pPr>
              <a:lnSpc>
                <a:spcPct val="90000"/>
              </a:lnSpc>
            </a:pPr>
            <a:r>
              <a:rPr lang="en-US" sz="1800" kern="1200" dirty="0">
                <a:solidFill>
                  <a:srgbClr val="000000"/>
                </a:solidFill>
                <a:latin typeface="Arial" charset="0"/>
              </a:rPr>
              <a:t>The signaling axis operates in both a paracrine and autocrine manner as IGF-1 </a:t>
            </a:r>
            <a:r>
              <a:rPr lang="en-US" sz="1800" kern="1200" dirty="0" smtClean="0">
                <a:solidFill>
                  <a:srgbClr val="000000"/>
                </a:solidFill>
                <a:latin typeface="Arial" charset="0"/>
              </a:rPr>
              <a:t>is produced </a:t>
            </a:r>
            <a:r>
              <a:rPr lang="en-US" sz="1800" kern="1200" dirty="0">
                <a:solidFill>
                  <a:srgbClr val="000000"/>
                </a:solidFill>
                <a:latin typeface="Arial" charset="0"/>
              </a:rPr>
              <a:t>within </a:t>
            </a:r>
            <a:r>
              <a:rPr lang="en-US" sz="1800" kern="1200" dirty="0" smtClean="0">
                <a:solidFill>
                  <a:srgbClr val="000000"/>
                </a:solidFill>
                <a:latin typeface="Arial" charset="0"/>
              </a:rPr>
              <a:t>all cells within the </a:t>
            </a:r>
            <a:r>
              <a:rPr lang="en-US" sz="1800" kern="1200" dirty="0">
                <a:solidFill>
                  <a:srgbClr val="000000"/>
                </a:solidFill>
                <a:latin typeface="Arial" charset="0"/>
              </a:rPr>
              <a:t>brain </a:t>
            </a:r>
            <a:r>
              <a:rPr lang="en-US" sz="1800" kern="1200" dirty="0" smtClean="0">
                <a:solidFill>
                  <a:srgbClr val="000000"/>
                </a:solidFill>
                <a:latin typeface="Arial" charset="0"/>
              </a:rPr>
              <a:t>and </a:t>
            </a:r>
            <a:r>
              <a:rPr lang="en-US" sz="1800" kern="1200" dirty="0">
                <a:solidFill>
                  <a:srgbClr val="000000"/>
                </a:solidFill>
                <a:latin typeface="Arial" charset="0"/>
              </a:rPr>
              <a:t>acts locally, while endocrine IGF-1 travels to the brain to exert its </a:t>
            </a:r>
            <a:r>
              <a:rPr lang="en-US" sz="1800" kern="1200" dirty="0" smtClean="0">
                <a:solidFill>
                  <a:srgbClr val="000000"/>
                </a:solidFill>
                <a:latin typeface="Arial" charset="0"/>
              </a:rPr>
              <a:t>effects. </a:t>
            </a:r>
            <a:r>
              <a:rPr lang="en-US" sz="1800" kern="1200" baseline="30000" dirty="0" smtClean="0">
                <a:solidFill>
                  <a:srgbClr val="000000"/>
                </a:solidFill>
                <a:latin typeface="Arial" charset="0"/>
              </a:rPr>
              <a:t>2,3</a:t>
            </a:r>
          </a:p>
          <a:p>
            <a:pPr>
              <a:lnSpc>
                <a:spcPct val="90000"/>
              </a:lnSpc>
            </a:pPr>
            <a:endParaRPr lang="en-US" sz="1800" kern="1200" dirty="0" smtClean="0">
              <a:solidFill>
                <a:srgbClr val="000000"/>
              </a:solidFill>
              <a:latin typeface="Arial" charset="0"/>
            </a:endParaRPr>
          </a:p>
          <a:p>
            <a:pPr>
              <a:lnSpc>
                <a:spcPct val="90000"/>
              </a:lnSpc>
            </a:pPr>
            <a:r>
              <a:rPr lang="en-US" sz="1800" kern="1200" dirty="0" smtClean="0">
                <a:solidFill>
                  <a:srgbClr val="000000"/>
                </a:solidFill>
                <a:latin typeface="Arial" charset="0"/>
              </a:rPr>
              <a:t>Considerable </a:t>
            </a:r>
            <a:r>
              <a:rPr lang="en-US" sz="1800" kern="1200" dirty="0">
                <a:solidFill>
                  <a:srgbClr val="000000"/>
                </a:solidFill>
                <a:latin typeface="Arial" charset="0"/>
              </a:rPr>
              <a:t>effort has been made to </a:t>
            </a:r>
            <a:r>
              <a:rPr lang="en-US" sz="1800" kern="1200" dirty="0" smtClean="0">
                <a:solidFill>
                  <a:srgbClr val="000000"/>
                </a:solidFill>
                <a:latin typeface="Arial" charset="0"/>
              </a:rPr>
              <a:t>understand </a:t>
            </a:r>
            <a:r>
              <a:rPr lang="en-US" sz="1800" kern="1200" dirty="0">
                <a:solidFill>
                  <a:srgbClr val="000000"/>
                </a:solidFill>
                <a:latin typeface="Arial" charset="0"/>
              </a:rPr>
              <a:t>the role of the IGF axis in embryonic neural growth and development, as well as protection against certain neurodegenerative diseases associated with </a:t>
            </a:r>
            <a:r>
              <a:rPr lang="en-US" sz="1800" kern="1200" dirty="0" smtClean="0">
                <a:solidFill>
                  <a:srgbClr val="000000"/>
                </a:solidFill>
                <a:latin typeface="Arial" charset="0"/>
              </a:rPr>
              <a:t>aging and </a:t>
            </a:r>
            <a:r>
              <a:rPr lang="en-US" sz="1800" kern="1200" dirty="0" smtClean="0">
                <a:solidFill>
                  <a:schemeClr val="bg1"/>
                </a:solidFill>
                <a:latin typeface="Arial" charset="0"/>
              </a:rPr>
              <a:t>stress resistance</a:t>
            </a:r>
            <a:r>
              <a:rPr lang="en-US" sz="1800" kern="1200" dirty="0" smtClean="0">
                <a:solidFill>
                  <a:srgbClr val="000000"/>
                </a:solidFill>
                <a:latin typeface="Arial" charset="0"/>
              </a:rPr>
              <a:t>. </a:t>
            </a:r>
            <a:endParaRPr lang="uk-UA" sz="1800" dirty="0">
              <a:solidFill>
                <a:srgbClr val="000000"/>
              </a:solidFill>
              <a:latin typeface="Tahoma" pitchFamily="34" charset="0"/>
            </a:endParaRPr>
          </a:p>
        </p:txBody>
      </p:sp>
      <p:sp>
        <p:nvSpPr>
          <p:cNvPr id="2" name="Rectangle 1"/>
          <p:cNvSpPr/>
          <p:nvPr/>
        </p:nvSpPr>
        <p:spPr>
          <a:xfrm>
            <a:off x="179512" y="44624"/>
            <a:ext cx="360462" cy="288032"/>
          </a:xfrm>
          <a:prstGeom prst="rect">
            <a:avLst/>
          </a:prstGeom>
          <a:solidFill>
            <a:srgbClr val="5B9D22"/>
          </a:solidFill>
          <a:ln>
            <a:solidFill>
              <a:srgbClr val="5B9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756794"/>
            <a:ext cx="6571868" cy="5413024"/>
          </a:xfrm>
          <a:prstGeom prst="rect">
            <a:avLst/>
          </a:prstGeom>
        </p:spPr>
      </p:pic>
      <p:sp>
        <p:nvSpPr>
          <p:cNvPr id="7" name="TextBox 6"/>
          <p:cNvSpPr txBox="1"/>
          <p:nvPr/>
        </p:nvSpPr>
        <p:spPr>
          <a:xfrm>
            <a:off x="6948264" y="3922435"/>
            <a:ext cx="1728192" cy="1754326"/>
          </a:xfrm>
          <a:prstGeom prst="rect">
            <a:avLst/>
          </a:prstGeom>
          <a:noFill/>
        </p:spPr>
        <p:txBody>
          <a:bodyPr wrap="square" rtlCol="0">
            <a:spAutoFit/>
          </a:bodyPr>
          <a:lstStyle/>
          <a:p>
            <a:r>
              <a:rPr lang="en-US" dirty="0" smtClean="0"/>
              <a:t>D corresponds to the results of the first study, IGF-1R lags behind (at least in PFC)</a:t>
            </a:r>
            <a:endParaRPr lang="en-US" dirty="0"/>
          </a:p>
        </p:txBody>
      </p:sp>
      <p:sp>
        <p:nvSpPr>
          <p:cNvPr id="8" name="TextBox 7"/>
          <p:cNvSpPr txBox="1"/>
          <p:nvPr/>
        </p:nvSpPr>
        <p:spPr>
          <a:xfrm>
            <a:off x="827584" y="193559"/>
            <a:ext cx="3888432" cy="523220"/>
          </a:xfrm>
          <a:prstGeom prst="rect">
            <a:avLst/>
          </a:prstGeom>
          <a:noFill/>
        </p:spPr>
        <p:txBody>
          <a:bodyPr wrap="square" rtlCol="0">
            <a:spAutoFit/>
          </a:bodyPr>
          <a:lstStyle/>
          <a:p>
            <a:r>
              <a:rPr lang="en-US" sz="2800" dirty="0" smtClean="0"/>
              <a:t>ICC Results – IGF-1R</a:t>
            </a:r>
            <a:endParaRPr lang="en-US" sz="2800" dirty="0"/>
          </a:p>
        </p:txBody>
      </p:sp>
      <p:sp>
        <p:nvSpPr>
          <p:cNvPr id="9" name="Rectangle 8"/>
          <p:cNvSpPr/>
          <p:nvPr/>
        </p:nvSpPr>
        <p:spPr>
          <a:xfrm>
            <a:off x="5364088" y="980728"/>
            <a:ext cx="648072"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48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27584" y="193559"/>
            <a:ext cx="4824536" cy="523220"/>
          </a:xfrm>
          <a:prstGeom prst="rect">
            <a:avLst/>
          </a:prstGeom>
          <a:noFill/>
        </p:spPr>
        <p:txBody>
          <a:bodyPr wrap="square" rtlCol="0">
            <a:spAutoFit/>
          </a:bodyPr>
          <a:lstStyle/>
          <a:p>
            <a:r>
              <a:rPr lang="en-US" sz="2800" dirty="0" smtClean="0"/>
              <a:t>ICC Results - </a:t>
            </a:r>
            <a:r>
              <a:rPr lang="en-US" sz="2800" dirty="0" err="1" smtClean="0"/>
              <a:t>Synaptophysin</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24743"/>
            <a:ext cx="7920880" cy="4803867"/>
          </a:xfrm>
          <a:prstGeom prst="rect">
            <a:avLst/>
          </a:prstGeom>
        </p:spPr>
      </p:pic>
      <p:sp>
        <p:nvSpPr>
          <p:cNvPr id="8" name="Rectangle 7"/>
          <p:cNvSpPr/>
          <p:nvPr/>
        </p:nvSpPr>
        <p:spPr>
          <a:xfrm>
            <a:off x="6444208" y="1340768"/>
            <a:ext cx="648072"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44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27584" y="193559"/>
            <a:ext cx="7200800" cy="954107"/>
          </a:xfrm>
          <a:prstGeom prst="rect">
            <a:avLst/>
          </a:prstGeom>
          <a:noFill/>
        </p:spPr>
        <p:txBody>
          <a:bodyPr wrap="square" rtlCol="0">
            <a:spAutoFit/>
          </a:bodyPr>
          <a:lstStyle/>
          <a:p>
            <a:r>
              <a:rPr lang="en-US" sz="2800" dirty="0" smtClean="0"/>
              <a:t>ICC Results – IGF-1R/ </a:t>
            </a:r>
            <a:r>
              <a:rPr lang="en-US" sz="2800" dirty="0" err="1" smtClean="0"/>
              <a:t>Synaptophysin</a:t>
            </a:r>
            <a:r>
              <a:rPr lang="en-US" sz="2800" dirty="0" smtClean="0"/>
              <a:t> co-localization</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37786"/>
            <a:ext cx="7988361" cy="4651699"/>
          </a:xfrm>
          <a:prstGeom prst="rect">
            <a:avLst/>
          </a:prstGeom>
        </p:spPr>
      </p:pic>
    </p:spTree>
    <p:extLst>
      <p:ext uri="{BB962C8B-B14F-4D97-AF65-F5344CB8AC3E}">
        <p14:creationId xmlns:p14="http://schemas.microsoft.com/office/powerpoint/2010/main" val="234871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04" y="1779136"/>
            <a:ext cx="5904656" cy="3430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1169749"/>
            <a:ext cx="1988611" cy="5048011"/>
          </a:xfrm>
          <a:prstGeom prst="rect">
            <a:avLst/>
          </a:prstGeom>
        </p:spPr>
      </p:pic>
      <p:sp>
        <p:nvSpPr>
          <p:cNvPr id="8" name="TextBox 7"/>
          <p:cNvSpPr txBox="1"/>
          <p:nvPr/>
        </p:nvSpPr>
        <p:spPr>
          <a:xfrm>
            <a:off x="405804" y="215642"/>
            <a:ext cx="7200800" cy="954107"/>
          </a:xfrm>
          <a:prstGeom prst="rect">
            <a:avLst/>
          </a:prstGeom>
          <a:noFill/>
        </p:spPr>
        <p:txBody>
          <a:bodyPr wrap="square" rtlCol="0">
            <a:spAutoFit/>
          </a:bodyPr>
          <a:lstStyle/>
          <a:p>
            <a:r>
              <a:rPr lang="en-US" sz="2800" dirty="0" smtClean="0"/>
              <a:t>ICC Results – </a:t>
            </a:r>
            <a:r>
              <a:rPr lang="en-US" sz="2800" dirty="0" err="1" smtClean="0"/>
              <a:t>CaMIIK</a:t>
            </a:r>
            <a:r>
              <a:rPr lang="el-GR" sz="2800" dirty="0" smtClean="0">
                <a:latin typeface="Calibri" panose="020F0502020204030204" pitchFamily="34" charset="0"/>
                <a:cs typeface="Calibri" panose="020F0502020204030204" pitchFamily="34" charset="0"/>
              </a:rPr>
              <a:t>α</a:t>
            </a:r>
            <a:endParaRPr lang="en-US" sz="2800" dirty="0" smtClean="0">
              <a:latin typeface="Calibri" panose="020F0502020204030204" pitchFamily="34" charset="0"/>
              <a:cs typeface="Calibri" panose="020F0502020204030204" pitchFamily="34" charset="0"/>
            </a:endParaRPr>
          </a:p>
          <a:p>
            <a:r>
              <a:rPr lang="en-US" sz="2800" dirty="0"/>
              <a:t>Ca</a:t>
            </a:r>
            <a:r>
              <a:rPr lang="en-US" sz="2800" baseline="30000" dirty="0"/>
              <a:t>2+</a:t>
            </a:r>
            <a:r>
              <a:rPr lang="en-US" sz="2800" dirty="0"/>
              <a:t>/</a:t>
            </a:r>
            <a:r>
              <a:rPr lang="en-US" sz="2800" dirty="0" smtClean="0"/>
              <a:t>Calmodulin-activated </a:t>
            </a:r>
            <a:r>
              <a:rPr lang="en-US" sz="2800" dirty="0"/>
              <a:t>protein kinases </a:t>
            </a:r>
          </a:p>
        </p:txBody>
      </p:sp>
    </p:spTree>
    <p:extLst>
      <p:ext uri="{BB962C8B-B14F-4D97-AF65-F5344CB8AC3E}">
        <p14:creationId xmlns:p14="http://schemas.microsoft.com/office/powerpoint/2010/main" val="367180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69749"/>
            <a:ext cx="4617728" cy="20125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049" y="3315729"/>
            <a:ext cx="4563046" cy="3222151"/>
          </a:xfrm>
          <a:prstGeom prst="rect">
            <a:avLst/>
          </a:prstGeom>
        </p:spPr>
      </p:pic>
      <p:sp>
        <p:nvSpPr>
          <p:cNvPr id="8" name="TextBox 7"/>
          <p:cNvSpPr txBox="1"/>
          <p:nvPr/>
        </p:nvSpPr>
        <p:spPr>
          <a:xfrm>
            <a:off x="405804" y="215642"/>
            <a:ext cx="7200800" cy="523220"/>
          </a:xfrm>
          <a:prstGeom prst="rect">
            <a:avLst/>
          </a:prstGeom>
          <a:noFill/>
        </p:spPr>
        <p:txBody>
          <a:bodyPr wrap="square" rtlCol="0">
            <a:spAutoFit/>
          </a:bodyPr>
          <a:lstStyle/>
          <a:p>
            <a:r>
              <a:rPr lang="en-US" sz="2800" dirty="0" smtClean="0"/>
              <a:t>ICC Results – </a:t>
            </a:r>
            <a:r>
              <a:rPr lang="en-US" sz="2800" dirty="0" err="1" smtClean="0"/>
              <a:t>CaMIIK</a:t>
            </a:r>
            <a:r>
              <a:rPr lang="el-GR" sz="2800" dirty="0" smtClean="0">
                <a:latin typeface="Calibri" panose="020F0502020204030204" pitchFamily="34" charset="0"/>
                <a:cs typeface="Calibri" panose="020F0502020204030204" pitchFamily="34" charset="0"/>
              </a:rPr>
              <a:t>α</a:t>
            </a:r>
            <a:endParaRPr lang="en-US" sz="2800" dirty="0"/>
          </a:p>
        </p:txBody>
      </p:sp>
      <p:sp>
        <p:nvSpPr>
          <p:cNvPr id="9" name="TextBox 8"/>
          <p:cNvSpPr txBox="1"/>
          <p:nvPr/>
        </p:nvSpPr>
        <p:spPr>
          <a:xfrm>
            <a:off x="405804" y="215642"/>
            <a:ext cx="7200800" cy="954107"/>
          </a:xfrm>
          <a:prstGeom prst="rect">
            <a:avLst/>
          </a:prstGeom>
          <a:noFill/>
        </p:spPr>
        <p:txBody>
          <a:bodyPr wrap="square" rtlCol="0">
            <a:spAutoFit/>
          </a:bodyPr>
          <a:lstStyle/>
          <a:p>
            <a:r>
              <a:rPr lang="en-US" sz="2800" dirty="0" smtClean="0"/>
              <a:t>ICC Results – </a:t>
            </a:r>
            <a:r>
              <a:rPr lang="en-US" sz="2800" dirty="0" err="1" smtClean="0"/>
              <a:t>CaMIIK</a:t>
            </a:r>
            <a:r>
              <a:rPr lang="el-GR" sz="2800" dirty="0" smtClean="0">
                <a:latin typeface="Calibri" panose="020F0502020204030204" pitchFamily="34" charset="0"/>
                <a:cs typeface="Calibri" panose="020F0502020204030204" pitchFamily="34" charset="0"/>
              </a:rPr>
              <a:t>α</a:t>
            </a:r>
            <a:endParaRPr lang="en-US" sz="2800" dirty="0" smtClean="0">
              <a:latin typeface="Calibri" panose="020F0502020204030204" pitchFamily="34" charset="0"/>
              <a:cs typeface="Calibri" panose="020F0502020204030204" pitchFamily="34" charset="0"/>
            </a:endParaRPr>
          </a:p>
          <a:p>
            <a:r>
              <a:rPr lang="en-US" sz="2800" dirty="0"/>
              <a:t>Ca</a:t>
            </a:r>
            <a:r>
              <a:rPr lang="en-US" sz="2800" baseline="30000" dirty="0"/>
              <a:t>2+</a:t>
            </a:r>
            <a:r>
              <a:rPr lang="en-US" sz="2800" dirty="0"/>
              <a:t>/</a:t>
            </a:r>
            <a:r>
              <a:rPr lang="en-US" sz="2800" dirty="0" smtClean="0"/>
              <a:t>Calmodulin-activated </a:t>
            </a:r>
            <a:r>
              <a:rPr lang="en-US" sz="2800" dirty="0"/>
              <a:t>protein kinases </a:t>
            </a:r>
          </a:p>
        </p:txBody>
      </p:sp>
    </p:spTree>
    <p:extLst>
      <p:ext uri="{BB962C8B-B14F-4D97-AF65-F5344CB8AC3E}">
        <p14:creationId xmlns:p14="http://schemas.microsoft.com/office/powerpoint/2010/main" val="56218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93244"/>
            <a:ext cx="6783003" cy="4896544"/>
          </a:xfrm>
          <a:prstGeom prst="rect">
            <a:avLst/>
          </a:prstGeom>
        </p:spPr>
      </p:pic>
      <p:sp>
        <p:nvSpPr>
          <p:cNvPr id="7" name="TextBox 6"/>
          <p:cNvSpPr txBox="1"/>
          <p:nvPr/>
        </p:nvSpPr>
        <p:spPr>
          <a:xfrm>
            <a:off x="405804" y="215642"/>
            <a:ext cx="7200800" cy="954107"/>
          </a:xfrm>
          <a:prstGeom prst="rect">
            <a:avLst/>
          </a:prstGeom>
          <a:noFill/>
        </p:spPr>
        <p:txBody>
          <a:bodyPr wrap="square" rtlCol="0">
            <a:spAutoFit/>
          </a:bodyPr>
          <a:lstStyle/>
          <a:p>
            <a:r>
              <a:rPr lang="en-US" sz="2800" dirty="0" smtClean="0"/>
              <a:t>ICC Results – PSD-95 </a:t>
            </a:r>
          </a:p>
          <a:p>
            <a:r>
              <a:rPr lang="en-US" sz="2800" dirty="0" smtClean="0"/>
              <a:t>Postsynaptic </a:t>
            </a:r>
            <a:r>
              <a:rPr lang="en-US" sz="2800" dirty="0"/>
              <a:t>densities </a:t>
            </a:r>
          </a:p>
        </p:txBody>
      </p:sp>
    </p:spTree>
    <p:extLst>
      <p:ext uri="{BB962C8B-B14F-4D97-AF65-F5344CB8AC3E}">
        <p14:creationId xmlns:p14="http://schemas.microsoft.com/office/powerpoint/2010/main" val="104049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79792"/>
            <a:ext cx="7920880" cy="4723010"/>
          </a:xfrm>
          <a:prstGeom prst="rect">
            <a:avLst/>
          </a:prstGeom>
        </p:spPr>
      </p:pic>
      <p:sp>
        <p:nvSpPr>
          <p:cNvPr id="8" name="TextBox 7"/>
          <p:cNvSpPr txBox="1"/>
          <p:nvPr/>
        </p:nvSpPr>
        <p:spPr>
          <a:xfrm>
            <a:off x="405804" y="215642"/>
            <a:ext cx="7200800" cy="1384995"/>
          </a:xfrm>
          <a:prstGeom prst="rect">
            <a:avLst/>
          </a:prstGeom>
          <a:noFill/>
        </p:spPr>
        <p:txBody>
          <a:bodyPr wrap="square" rtlCol="0">
            <a:spAutoFit/>
          </a:bodyPr>
          <a:lstStyle/>
          <a:p>
            <a:r>
              <a:rPr lang="en-US" sz="2800" dirty="0" smtClean="0"/>
              <a:t>ICC Results – KCa2.2 </a:t>
            </a:r>
          </a:p>
          <a:p>
            <a:r>
              <a:rPr lang="en-US" sz="2800" dirty="0" smtClean="0"/>
              <a:t>Calcium-dependent </a:t>
            </a:r>
            <a:r>
              <a:rPr lang="en-US" sz="2800" dirty="0"/>
              <a:t>potassium channels </a:t>
            </a:r>
          </a:p>
          <a:p>
            <a:r>
              <a:rPr lang="en-US" sz="2800" dirty="0" smtClean="0"/>
              <a:t> </a:t>
            </a:r>
            <a:endParaRPr lang="en-US" sz="2800" dirty="0"/>
          </a:p>
        </p:txBody>
      </p:sp>
    </p:spTree>
    <p:extLst>
      <p:ext uri="{BB962C8B-B14F-4D97-AF65-F5344CB8AC3E}">
        <p14:creationId xmlns:p14="http://schemas.microsoft.com/office/powerpoint/2010/main" val="236732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824177"/>
            <a:ext cx="4978625" cy="5429180"/>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ICC Results – VGLUT2 &amp; Tyrosine Hydroxylase</a:t>
            </a:r>
            <a:endParaRPr lang="en-US" sz="2800" dirty="0"/>
          </a:p>
        </p:txBody>
      </p:sp>
    </p:spTree>
    <p:extLst>
      <p:ext uri="{BB962C8B-B14F-4D97-AF65-F5344CB8AC3E}">
        <p14:creationId xmlns:p14="http://schemas.microsoft.com/office/powerpoint/2010/main" val="105284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616" y="620688"/>
            <a:ext cx="5878973" cy="5816240"/>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smtClean="0"/>
              <a:t>ICC Results – GABA &amp; CHaT</a:t>
            </a:r>
            <a:endParaRPr lang="en-US" sz="2800" dirty="0"/>
          </a:p>
        </p:txBody>
      </p:sp>
    </p:spTree>
    <p:extLst>
      <p:ext uri="{BB962C8B-B14F-4D97-AF65-F5344CB8AC3E}">
        <p14:creationId xmlns:p14="http://schemas.microsoft.com/office/powerpoint/2010/main" val="141625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05068"/>
            <a:ext cx="7843925" cy="4600196"/>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ICC Results – CD11b/c</a:t>
            </a:r>
            <a:endParaRPr lang="en-US" sz="2800" dirty="0"/>
          </a:p>
        </p:txBody>
      </p:sp>
    </p:spTree>
    <p:extLst>
      <p:ext uri="{BB962C8B-B14F-4D97-AF65-F5344CB8AC3E}">
        <p14:creationId xmlns:p14="http://schemas.microsoft.com/office/powerpoint/2010/main" val="389989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33353" y="414169"/>
            <a:ext cx="5450815" cy="800219"/>
          </a:xfrm>
          <a:prstGeom prst="rect">
            <a:avLst/>
          </a:prstGeom>
          <a:noFill/>
        </p:spPr>
        <p:txBody>
          <a:bodyPr wrap="square" rtlCol="0">
            <a:spAutoFit/>
          </a:bodyPr>
          <a:lstStyle/>
          <a:p>
            <a:r>
              <a:rPr lang="en-US" sz="2800" dirty="0" smtClean="0"/>
              <a:t>Post Traumatic Stress Disorder</a:t>
            </a:r>
          </a:p>
          <a:p>
            <a:endParaRPr lang="en-US" dirty="0"/>
          </a:p>
        </p:txBody>
      </p:sp>
      <p:sp>
        <p:nvSpPr>
          <p:cNvPr id="10" name="TextBox 9"/>
          <p:cNvSpPr txBox="1"/>
          <p:nvPr/>
        </p:nvSpPr>
        <p:spPr>
          <a:xfrm>
            <a:off x="611560" y="2276872"/>
            <a:ext cx="7416824" cy="2062103"/>
          </a:xfrm>
          <a:prstGeom prst="rect">
            <a:avLst/>
          </a:prstGeom>
          <a:noFill/>
        </p:spPr>
        <p:txBody>
          <a:bodyPr wrap="square" rtlCol="0">
            <a:spAutoFit/>
          </a:bodyPr>
          <a:lstStyle/>
          <a:p>
            <a:r>
              <a:rPr lang="en-US" sz="2000" dirty="0" smtClean="0"/>
              <a:t>DSM-V identifies 4 core symptoms of PTSD</a:t>
            </a:r>
          </a:p>
          <a:p>
            <a:endParaRPr lang="en-US" dirty="0" smtClean="0"/>
          </a:p>
          <a:p>
            <a:pPr marL="285750" indent="-285750">
              <a:buFont typeface="Arial" panose="020B0604020202020204" pitchFamily="34" charset="0"/>
              <a:buChar char="•"/>
            </a:pPr>
            <a:r>
              <a:rPr lang="en-US" dirty="0" smtClean="0"/>
              <a:t>Pathological recurrence of traumatic events</a:t>
            </a:r>
          </a:p>
          <a:p>
            <a:pPr marL="285750" indent="-285750">
              <a:buFont typeface="Arial" panose="020B0604020202020204" pitchFamily="34" charset="0"/>
              <a:buChar char="•"/>
            </a:pPr>
            <a:r>
              <a:rPr lang="en-US" dirty="0" smtClean="0"/>
              <a:t>Continued avoidance of trauma-related events and selective amnesia of traumatic experiences</a:t>
            </a:r>
          </a:p>
          <a:p>
            <a:pPr marL="285750" indent="-285750">
              <a:buFont typeface="Arial" panose="020B0604020202020204" pitchFamily="34" charset="0"/>
              <a:buChar char="•"/>
            </a:pPr>
            <a:r>
              <a:rPr lang="en-US" dirty="0" smtClean="0"/>
              <a:t>Heightened state of arousal</a:t>
            </a:r>
          </a:p>
          <a:p>
            <a:pPr marL="285750" indent="-285750">
              <a:buFont typeface="Arial" panose="020B0604020202020204" pitchFamily="34" charset="0"/>
              <a:buChar char="•"/>
            </a:pPr>
            <a:r>
              <a:rPr lang="en-US" dirty="0" smtClean="0"/>
              <a:t>Feeling or emotional numbness</a:t>
            </a:r>
            <a:endParaRPr lang="en-US" dirty="0"/>
          </a:p>
        </p:txBody>
      </p:sp>
    </p:spTree>
    <p:extLst>
      <p:ext uri="{BB962C8B-B14F-4D97-AF65-F5344CB8AC3E}">
        <p14:creationId xmlns:p14="http://schemas.microsoft.com/office/powerpoint/2010/main" val="225396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563" y="1412776"/>
            <a:ext cx="5925377" cy="4601217"/>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ICC Results – HMGB1</a:t>
            </a:r>
            <a:endParaRPr lang="en-US" sz="2800" dirty="0"/>
          </a:p>
        </p:txBody>
      </p:sp>
    </p:spTree>
    <p:extLst>
      <p:ext uri="{BB962C8B-B14F-4D97-AF65-F5344CB8AC3E}">
        <p14:creationId xmlns:p14="http://schemas.microsoft.com/office/powerpoint/2010/main" val="1918758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28800"/>
            <a:ext cx="7179789" cy="4364186"/>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ICC Results – TRL4</a:t>
            </a:r>
            <a:endParaRPr lang="en-US" sz="2800" dirty="0"/>
          </a:p>
        </p:txBody>
      </p:sp>
    </p:spTree>
    <p:extLst>
      <p:ext uri="{BB962C8B-B14F-4D97-AF65-F5344CB8AC3E}">
        <p14:creationId xmlns:p14="http://schemas.microsoft.com/office/powerpoint/2010/main" val="305452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100610"/>
            <a:ext cx="5688632" cy="5012628"/>
          </a:xfrm>
          <a:prstGeom prst="rect">
            <a:avLst/>
          </a:prstGeom>
        </p:spPr>
      </p:pic>
      <p:sp>
        <p:nvSpPr>
          <p:cNvPr id="7" name="TextBox 6"/>
          <p:cNvSpPr txBox="1"/>
          <p:nvPr/>
        </p:nvSpPr>
        <p:spPr>
          <a:xfrm>
            <a:off x="521804" y="294219"/>
            <a:ext cx="8064896" cy="646331"/>
          </a:xfrm>
          <a:prstGeom prst="rect">
            <a:avLst/>
          </a:prstGeom>
          <a:noFill/>
        </p:spPr>
        <p:txBody>
          <a:bodyPr wrap="square" rtlCol="0">
            <a:spAutoFit/>
          </a:bodyPr>
          <a:lstStyle/>
          <a:p>
            <a:pPr algn="ctr"/>
            <a:r>
              <a:rPr lang="en-US" dirty="0"/>
              <a:t>Schematic summary of the possible link between IGF-1R signaling, synaptic changes, neurotransmitter function and inﬂammatory response</a:t>
            </a:r>
          </a:p>
        </p:txBody>
      </p:sp>
    </p:spTree>
    <p:extLst>
      <p:ext uri="{BB962C8B-B14F-4D97-AF65-F5344CB8AC3E}">
        <p14:creationId xmlns:p14="http://schemas.microsoft.com/office/powerpoint/2010/main" val="199892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05804" y="215642"/>
            <a:ext cx="7910612" cy="523220"/>
          </a:xfrm>
          <a:prstGeom prst="rect">
            <a:avLst/>
          </a:prstGeom>
          <a:noFill/>
        </p:spPr>
        <p:txBody>
          <a:bodyPr wrap="square" rtlCol="0">
            <a:spAutoFit/>
          </a:bodyPr>
          <a:lstStyle/>
          <a:p>
            <a:r>
              <a:rPr lang="en-US" sz="2800" dirty="0" smtClean="0"/>
              <a:t>Questions and Conclusions</a:t>
            </a:r>
            <a:endParaRPr lang="en-US" sz="2800" dirty="0"/>
          </a:p>
        </p:txBody>
      </p:sp>
      <p:grpSp>
        <p:nvGrpSpPr>
          <p:cNvPr id="3" name="Group 2"/>
          <p:cNvGrpSpPr/>
          <p:nvPr/>
        </p:nvGrpSpPr>
        <p:grpSpPr>
          <a:xfrm>
            <a:off x="0" y="6249848"/>
            <a:ext cx="9111992" cy="608152"/>
            <a:chOff x="0" y="6249848"/>
            <a:chExt cx="9111992" cy="608152"/>
          </a:xfrm>
        </p:grpSpPr>
        <p:sp>
          <p:nvSpPr>
            <p:cNvPr id="4" name="Rectangle 3"/>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21804" y="2108978"/>
            <a:ext cx="8280920" cy="4524315"/>
          </a:xfrm>
          <a:prstGeom prst="rect">
            <a:avLst/>
          </a:prstGeom>
          <a:noFill/>
        </p:spPr>
        <p:txBody>
          <a:bodyPr wrap="square" rtlCol="0">
            <a:spAutoFit/>
          </a:bodyPr>
          <a:lstStyle/>
          <a:p>
            <a:r>
              <a:rPr lang="en-US" dirty="0" smtClean="0"/>
              <a:t>Traumatic stress response and subsequent PET are involved in event-dependent alteration of the IGF-1/IGF-1R/</a:t>
            </a:r>
            <a:r>
              <a:rPr lang="en-US" dirty="0" err="1" smtClean="0"/>
              <a:t>CaMKII</a:t>
            </a:r>
            <a:r>
              <a:rPr lang="el-GR" dirty="0" smtClean="0"/>
              <a:t>α</a:t>
            </a:r>
            <a:r>
              <a:rPr lang="en-US" dirty="0" smtClean="0"/>
              <a:t> signaling pathways</a:t>
            </a:r>
            <a:r>
              <a:rPr lang="en-US" dirty="0" smtClean="0"/>
              <a:t>.</a:t>
            </a:r>
          </a:p>
          <a:p>
            <a:endParaRPr lang="en-US" dirty="0"/>
          </a:p>
          <a:p>
            <a:r>
              <a:rPr lang="en-US" dirty="0" smtClean="0"/>
              <a:t>IGF-1 decreased significantly in brains of stress condition  group and increased (P&lt;0.05) in </a:t>
            </a:r>
            <a:r>
              <a:rPr lang="en-US" dirty="0" smtClean="0"/>
              <a:t>stress followed by </a:t>
            </a:r>
            <a:r>
              <a:rPr lang="en-US" dirty="0" smtClean="0"/>
              <a:t>PET group. However, compared to control group, IGF-1 remained relatively low in both groups – suggesting a significant loss.</a:t>
            </a:r>
            <a:endParaRPr lang="en-US" dirty="0" smtClean="0"/>
          </a:p>
          <a:p>
            <a:endParaRPr lang="en-US" dirty="0"/>
          </a:p>
          <a:p>
            <a:r>
              <a:rPr lang="en-US" dirty="0" smtClean="0"/>
              <a:t>A possible </a:t>
            </a:r>
            <a:r>
              <a:rPr lang="en-US" dirty="0"/>
              <a:t>link </a:t>
            </a:r>
            <a:r>
              <a:rPr lang="en-US" dirty="0" smtClean="0"/>
              <a:t>exists between </a:t>
            </a:r>
            <a:r>
              <a:rPr lang="en-US" dirty="0"/>
              <a:t>IGF-1R signaling, synaptic changes, neurotransmitter function and inﬂammatory </a:t>
            </a:r>
            <a:r>
              <a:rPr lang="en-US" dirty="0" smtClean="0"/>
              <a:t>response to stress.</a:t>
            </a:r>
          </a:p>
          <a:p>
            <a:endParaRPr lang="en-US" dirty="0"/>
          </a:p>
          <a:p>
            <a:r>
              <a:rPr lang="en-US" dirty="0" smtClean="0"/>
              <a:t>A change in expression of IGF-1 and IGF-1R is associated with synaptic and inflammatory changes</a:t>
            </a:r>
          </a:p>
          <a:p>
            <a:endParaRPr lang="en-US" dirty="0"/>
          </a:p>
          <a:p>
            <a:r>
              <a:rPr lang="en-US" dirty="0" smtClean="0"/>
              <a:t>PET can attenuate or rescue some of the detrimental effects of traumatic stress</a:t>
            </a:r>
          </a:p>
          <a:p>
            <a:endParaRPr lang="en-US" dirty="0"/>
          </a:p>
          <a:p>
            <a:endParaRPr lang="en-US" dirty="0"/>
          </a:p>
        </p:txBody>
      </p:sp>
      <p:sp>
        <p:nvSpPr>
          <p:cNvPr id="8" name="TextBox 7"/>
          <p:cNvSpPr txBox="1"/>
          <p:nvPr/>
        </p:nvSpPr>
        <p:spPr>
          <a:xfrm>
            <a:off x="521804" y="1015096"/>
            <a:ext cx="8280920" cy="923330"/>
          </a:xfrm>
          <a:prstGeom prst="rect">
            <a:avLst/>
          </a:prstGeom>
          <a:noFill/>
        </p:spPr>
        <p:txBody>
          <a:bodyPr wrap="square" rtlCol="0">
            <a:spAutoFit/>
          </a:bodyPr>
          <a:lstStyle/>
          <a:p>
            <a:r>
              <a:rPr lang="en-US" i="1" dirty="0" smtClean="0"/>
              <a:t>Was this a good model for traumatic stress? Better than the previous study?</a:t>
            </a:r>
          </a:p>
          <a:p>
            <a:endParaRPr lang="en-US" i="1" dirty="0"/>
          </a:p>
          <a:p>
            <a:r>
              <a:rPr lang="en-US" i="1" dirty="0" smtClean="0"/>
              <a:t>Should IGF-1 be explored as a therapeutic to be administered along side PET?</a:t>
            </a:r>
            <a:endParaRPr lang="en-US" i="1" dirty="0"/>
          </a:p>
        </p:txBody>
      </p:sp>
    </p:spTree>
    <p:extLst>
      <p:ext uri="{BB962C8B-B14F-4D97-AF65-F5344CB8AC3E}">
        <p14:creationId xmlns:p14="http://schemas.microsoft.com/office/powerpoint/2010/main" val="1410987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38745"/>
            <a:ext cx="7200800" cy="830997"/>
          </a:xfrm>
          <a:prstGeom prst="rect">
            <a:avLst/>
          </a:prstGeom>
          <a:noFill/>
        </p:spPr>
        <p:txBody>
          <a:bodyPr wrap="square" rtlCol="0">
            <a:spAutoFit/>
          </a:bodyPr>
          <a:lstStyle/>
          <a:p>
            <a:r>
              <a:rPr lang="en-US" dirty="0" smtClean="0"/>
              <a:t>A Novel Approach via surface modification of degradable polymers with adhesive DOPA-IGF-1 for neural tissue engineering</a:t>
            </a:r>
            <a:endParaRPr lang="en-US" dirty="0" smtClean="0">
              <a:latin typeface="+mj-lt"/>
            </a:endParaRPr>
          </a:p>
          <a:p>
            <a:r>
              <a:rPr lang="en-US" sz="1200" dirty="0" smtClean="0"/>
              <a:t>Zhang et al, </a:t>
            </a:r>
            <a:r>
              <a:rPr lang="en-US" sz="1200" i="1" dirty="0" smtClean="0"/>
              <a:t>Journal of Pharmaceutical Sciences</a:t>
            </a:r>
            <a:r>
              <a:rPr lang="en-US" sz="1200" dirty="0" smtClean="0"/>
              <a:t>, 2019 </a:t>
            </a:r>
            <a:endParaRPr lang="en-US" sz="1200" dirty="0"/>
          </a:p>
        </p:txBody>
      </p:sp>
      <p:sp>
        <p:nvSpPr>
          <p:cNvPr id="4" name="TextBox 3"/>
          <p:cNvSpPr txBox="1"/>
          <p:nvPr/>
        </p:nvSpPr>
        <p:spPr>
          <a:xfrm>
            <a:off x="4391980" y="1536487"/>
            <a:ext cx="2232248" cy="369332"/>
          </a:xfrm>
          <a:prstGeom prst="rect">
            <a:avLst/>
          </a:prstGeom>
          <a:noFill/>
        </p:spPr>
        <p:txBody>
          <a:bodyPr wrap="square" rtlCol="0">
            <a:spAutoFit/>
          </a:bodyPr>
          <a:lstStyle/>
          <a:p>
            <a:r>
              <a:rPr lang="en-US" dirty="0" smtClean="0"/>
              <a:t>Study Hypothesis</a:t>
            </a:r>
            <a:endParaRPr lang="en-US" dirty="0"/>
          </a:p>
        </p:txBody>
      </p:sp>
      <p:sp>
        <p:nvSpPr>
          <p:cNvPr id="5" name="TextBox 4"/>
          <p:cNvSpPr txBox="1"/>
          <p:nvPr/>
        </p:nvSpPr>
        <p:spPr>
          <a:xfrm>
            <a:off x="1887322" y="2472564"/>
            <a:ext cx="7077166" cy="2585323"/>
          </a:xfrm>
          <a:prstGeom prst="rect">
            <a:avLst/>
          </a:prstGeom>
          <a:noFill/>
        </p:spPr>
        <p:txBody>
          <a:bodyPr wrap="square" rtlCol="0">
            <a:spAutoFit/>
          </a:bodyPr>
          <a:lstStyle/>
          <a:p>
            <a:pPr algn="ctr"/>
            <a:r>
              <a:rPr lang="en-US" b="1" dirty="0" smtClean="0"/>
              <a:t>Surface modification of implants can promote nerve regeneration and functional reconstruction of damaged tissue.</a:t>
            </a:r>
          </a:p>
          <a:p>
            <a:pPr algn="ctr"/>
            <a:endParaRPr lang="en-US" b="1" dirty="0" smtClean="0"/>
          </a:p>
          <a:p>
            <a:endParaRPr lang="en-US" dirty="0" smtClean="0"/>
          </a:p>
          <a:p>
            <a:endParaRPr lang="en-US" dirty="0"/>
          </a:p>
          <a:p>
            <a:endParaRPr lang="en-US" dirty="0" smtClean="0"/>
          </a:p>
          <a:p>
            <a:r>
              <a:rPr lang="en-US" dirty="0" smtClean="0"/>
              <a:t>Thus, this study determine the best surface coating to bind IGF-1 and stimulate human umbilical mesenchymal stem cells to secrete </a:t>
            </a:r>
            <a:r>
              <a:rPr lang="en-US" dirty="0"/>
              <a:t>neurotrophic </a:t>
            </a:r>
            <a:r>
              <a:rPr lang="en-US" dirty="0" smtClean="0"/>
              <a:t>factors to direct PC12 cell growth and development.</a:t>
            </a:r>
            <a:endParaRPr lang="en-US" dirty="0"/>
          </a:p>
        </p:txBody>
      </p:sp>
    </p:spTree>
    <p:extLst>
      <p:ext uri="{BB962C8B-B14F-4D97-AF65-F5344CB8AC3E}">
        <p14:creationId xmlns:p14="http://schemas.microsoft.com/office/powerpoint/2010/main" val="3175529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05804" y="215642"/>
            <a:ext cx="7910612" cy="523220"/>
          </a:xfrm>
          <a:prstGeom prst="rect">
            <a:avLst/>
          </a:prstGeom>
          <a:noFill/>
        </p:spPr>
        <p:txBody>
          <a:bodyPr wrap="square" rtlCol="0">
            <a:spAutoFit/>
          </a:bodyPr>
          <a:lstStyle/>
          <a:p>
            <a:r>
              <a:rPr lang="en-US" sz="2800" dirty="0" smtClean="0"/>
              <a:t>Experimental Design</a:t>
            </a:r>
            <a:endParaRPr lang="en-US" sz="2800" dirty="0"/>
          </a:p>
        </p:txBody>
      </p:sp>
      <p:sp>
        <p:nvSpPr>
          <p:cNvPr id="8" name="TextBox 7"/>
          <p:cNvSpPr txBox="1"/>
          <p:nvPr/>
        </p:nvSpPr>
        <p:spPr>
          <a:xfrm>
            <a:off x="539552" y="1124744"/>
            <a:ext cx="7992888"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Compare commercially available (cIGF-1) to surface functionalized </a:t>
            </a:r>
            <a:r>
              <a:rPr lang="en-US" i="1" dirty="0" smtClean="0"/>
              <a:t>poly</a:t>
            </a:r>
            <a:r>
              <a:rPr lang="en-US" dirty="0" smtClean="0"/>
              <a:t>-(lactic-co-glycolic) (PLGA)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Bioactive surface modifications: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Y-IGF-1</a:t>
            </a:r>
            <a:r>
              <a:rPr lang="en-US" dirty="0" smtClean="0"/>
              <a:t> - Recombinant Tyr-Lys-Tyr-Lys-Tyr (YKYKY-IGF-1) residues on the C terminal of IGF-1</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a:t>DOPA-IFG-1</a:t>
            </a:r>
            <a:r>
              <a:rPr lang="en-US" dirty="0"/>
              <a:t> –composed </a:t>
            </a:r>
            <a:r>
              <a:rPr lang="en-US" dirty="0" smtClean="0"/>
              <a:t>of  </a:t>
            </a:r>
            <a:r>
              <a:rPr lang="en-US" dirty="0"/>
              <a:t>3,4-dihydorxy-l-phenylalanine and </a:t>
            </a:r>
            <a:r>
              <a:rPr lang="en-US" dirty="0" smtClean="0"/>
              <a:t>lysine (hydrolyzed tyrosine)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Culture human umbilical cord mesenchymal stem cells (HUMSCs) and promote neurotrophic release to increase bioactivity and neurite outgrowth of PC12 cells.</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04316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57756"/>
            <a:ext cx="8560272" cy="3532032"/>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Experimental Design</a:t>
            </a:r>
            <a:endParaRPr lang="en-US" sz="2800" dirty="0"/>
          </a:p>
        </p:txBody>
      </p:sp>
    </p:spTree>
    <p:extLst>
      <p:ext uri="{BB962C8B-B14F-4D97-AF65-F5344CB8AC3E}">
        <p14:creationId xmlns:p14="http://schemas.microsoft.com/office/powerpoint/2010/main" val="26179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838" y="2158927"/>
            <a:ext cx="4896544" cy="3900636"/>
          </a:xfrm>
          <a:prstGeom prst="rect">
            <a:avLst/>
          </a:prstGeom>
        </p:spPr>
      </p:pic>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Results – Absorption Ability</a:t>
            </a:r>
            <a:endParaRPr lang="en-US" sz="2800" dirty="0"/>
          </a:p>
        </p:txBody>
      </p:sp>
    </p:spTree>
    <p:extLst>
      <p:ext uri="{BB962C8B-B14F-4D97-AF65-F5344CB8AC3E}">
        <p14:creationId xmlns:p14="http://schemas.microsoft.com/office/powerpoint/2010/main" val="2835991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28" y="725003"/>
            <a:ext cx="2338966" cy="1715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04" y="1492672"/>
            <a:ext cx="4610743" cy="4105848"/>
          </a:xfrm>
          <a:prstGeom prst="rect">
            <a:avLst/>
          </a:prstGeom>
        </p:spPr>
      </p:pic>
      <p:sp>
        <p:nvSpPr>
          <p:cNvPr id="8" name="TextBox 7"/>
          <p:cNvSpPr txBox="1"/>
          <p:nvPr/>
        </p:nvSpPr>
        <p:spPr>
          <a:xfrm>
            <a:off x="6660232" y="2654814"/>
            <a:ext cx="792088" cy="369332"/>
          </a:xfrm>
          <a:prstGeom prst="rect">
            <a:avLst/>
          </a:prstGeom>
          <a:noFill/>
        </p:spPr>
        <p:txBody>
          <a:bodyPr wrap="square" rtlCol="0">
            <a:spAutoFit/>
          </a:bodyPr>
          <a:lstStyle/>
          <a:p>
            <a:r>
              <a:rPr lang="en-US" dirty="0" smtClean="0"/>
              <a:t>SEM</a:t>
            </a:r>
            <a:endParaRPr lang="en-US" dirty="0"/>
          </a:p>
        </p:txBody>
      </p:sp>
      <p:sp>
        <p:nvSpPr>
          <p:cNvPr id="9" name="TextBox 8"/>
          <p:cNvSpPr txBox="1"/>
          <p:nvPr/>
        </p:nvSpPr>
        <p:spPr>
          <a:xfrm>
            <a:off x="2315131" y="5679806"/>
            <a:ext cx="792088" cy="369332"/>
          </a:xfrm>
          <a:prstGeom prst="rect">
            <a:avLst/>
          </a:prstGeom>
          <a:noFill/>
        </p:spPr>
        <p:txBody>
          <a:bodyPr wrap="square" rtlCol="0">
            <a:spAutoFit/>
          </a:bodyPr>
          <a:lstStyle/>
          <a:p>
            <a:r>
              <a:rPr lang="en-US" dirty="0" smtClean="0"/>
              <a:t>AFM</a:t>
            </a:r>
            <a:endParaRPr lang="en-US" dirty="0"/>
          </a:p>
        </p:txBody>
      </p:sp>
      <p:sp>
        <p:nvSpPr>
          <p:cNvPr id="11" name="TextBox 10"/>
          <p:cNvSpPr txBox="1"/>
          <p:nvPr/>
        </p:nvSpPr>
        <p:spPr>
          <a:xfrm>
            <a:off x="405804" y="215642"/>
            <a:ext cx="7910612" cy="523220"/>
          </a:xfrm>
          <a:prstGeom prst="rect">
            <a:avLst/>
          </a:prstGeom>
          <a:noFill/>
        </p:spPr>
        <p:txBody>
          <a:bodyPr wrap="square" rtlCol="0">
            <a:spAutoFit/>
          </a:bodyPr>
          <a:lstStyle/>
          <a:p>
            <a:r>
              <a:rPr lang="en-US" sz="2800" dirty="0" smtClean="0"/>
              <a:t>Results – Surface Morphology</a:t>
            </a:r>
            <a:endParaRPr lang="en-US" sz="2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3325265"/>
            <a:ext cx="3200847" cy="2924583"/>
          </a:xfrm>
          <a:prstGeom prst="rect">
            <a:avLst/>
          </a:prstGeom>
        </p:spPr>
      </p:pic>
      <p:sp>
        <p:nvSpPr>
          <p:cNvPr id="13" name="TextBox 12"/>
          <p:cNvSpPr txBox="1"/>
          <p:nvPr/>
        </p:nvSpPr>
        <p:spPr>
          <a:xfrm>
            <a:off x="6333474" y="6281936"/>
            <a:ext cx="1445604" cy="369332"/>
          </a:xfrm>
          <a:prstGeom prst="rect">
            <a:avLst/>
          </a:prstGeom>
          <a:noFill/>
        </p:spPr>
        <p:txBody>
          <a:bodyPr wrap="square" rtlCol="0">
            <a:spAutoFit/>
          </a:bodyPr>
          <a:lstStyle/>
          <a:p>
            <a:r>
              <a:rPr lang="en-US" dirty="0" smtClean="0"/>
              <a:t>Goniometry</a:t>
            </a:r>
            <a:endParaRPr lang="en-US" dirty="0"/>
          </a:p>
        </p:txBody>
      </p:sp>
    </p:spTree>
    <p:extLst>
      <p:ext uri="{BB962C8B-B14F-4D97-AF65-F5344CB8AC3E}">
        <p14:creationId xmlns:p14="http://schemas.microsoft.com/office/powerpoint/2010/main" val="3869278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060848"/>
            <a:ext cx="5400600" cy="3949693"/>
          </a:xfrm>
          <a:prstGeom prst="rect">
            <a:avLst/>
          </a:prstGeom>
        </p:spPr>
      </p:pic>
      <p:sp>
        <p:nvSpPr>
          <p:cNvPr id="8" name="TextBox 7"/>
          <p:cNvSpPr txBox="1"/>
          <p:nvPr/>
        </p:nvSpPr>
        <p:spPr>
          <a:xfrm>
            <a:off x="405804" y="215642"/>
            <a:ext cx="7910612" cy="523220"/>
          </a:xfrm>
          <a:prstGeom prst="rect">
            <a:avLst/>
          </a:prstGeom>
          <a:noFill/>
        </p:spPr>
        <p:txBody>
          <a:bodyPr wrap="square" rtlCol="0">
            <a:spAutoFit/>
          </a:bodyPr>
          <a:lstStyle/>
          <a:p>
            <a:r>
              <a:rPr lang="en-US" sz="2800" dirty="0" smtClean="0"/>
              <a:t>Results – Cell Proliferation</a:t>
            </a:r>
            <a:endParaRPr lang="en-US" sz="2800" dirty="0"/>
          </a:p>
        </p:txBody>
      </p:sp>
    </p:spTree>
    <p:extLst>
      <p:ext uri="{BB962C8B-B14F-4D97-AF65-F5344CB8AC3E}">
        <p14:creationId xmlns:p14="http://schemas.microsoft.com/office/powerpoint/2010/main" val="269969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9552" y="260648"/>
            <a:ext cx="7848872" cy="5509200"/>
          </a:xfrm>
          <a:prstGeom prst="rect">
            <a:avLst/>
          </a:prstGeom>
          <a:noFill/>
        </p:spPr>
        <p:txBody>
          <a:bodyPr wrap="square" rtlCol="0">
            <a:spAutoFit/>
          </a:bodyPr>
          <a:lstStyle/>
          <a:p>
            <a:r>
              <a:rPr lang="en-US" sz="2800" dirty="0" smtClean="0"/>
              <a:t>Prolonged exposure therapy (PET)</a:t>
            </a:r>
          </a:p>
          <a:p>
            <a:endParaRPr lang="en-US" dirty="0"/>
          </a:p>
          <a:p>
            <a:r>
              <a:rPr lang="en-US" dirty="0"/>
              <a:t>Prolonged exposure teaches individuals to gradually approach their trauma-related memories, feelings and situations.  They presumably learn that trauma-related memories and cues are not dangerous and do not need to be avoided</a:t>
            </a:r>
            <a:r>
              <a:rPr lang="en-US" dirty="0" smtClean="0"/>
              <a:t>.</a:t>
            </a:r>
          </a:p>
          <a:p>
            <a:endParaRPr lang="en-US" dirty="0" smtClean="0"/>
          </a:p>
          <a:p>
            <a:endParaRPr lang="en-US" dirty="0"/>
          </a:p>
          <a:p>
            <a:r>
              <a:rPr lang="en-US" dirty="0" smtClean="0"/>
              <a:t>This </a:t>
            </a:r>
            <a:r>
              <a:rPr lang="en-US" dirty="0"/>
              <a:t>treatment is strongly recommended for the treatment of PTSD</a:t>
            </a:r>
            <a:r>
              <a:rPr lang="en-US" dirty="0" smtClean="0"/>
              <a:t>.</a:t>
            </a:r>
          </a:p>
          <a:p>
            <a:endParaRPr lang="en-US" dirty="0" smtClean="0"/>
          </a:p>
          <a:p>
            <a:endParaRPr lang="en-US" dirty="0"/>
          </a:p>
          <a:p>
            <a:r>
              <a:rPr lang="en-US" dirty="0" smtClean="0"/>
              <a:t>For </a:t>
            </a:r>
            <a:r>
              <a:rPr lang="en-US" dirty="0"/>
              <a:t>human </a:t>
            </a:r>
            <a:r>
              <a:rPr lang="en-US" dirty="0" smtClean="0"/>
              <a:t>patients, PET is </a:t>
            </a:r>
            <a:r>
              <a:rPr lang="en-US" dirty="0"/>
              <a:t>typically provided over a period of about three months with weekly individual sessions, resulting in eight to 15 sessions overall</a:t>
            </a:r>
            <a:r>
              <a:rPr lang="en-US" dirty="0" smtClean="0"/>
              <a:t>.</a:t>
            </a:r>
          </a:p>
          <a:p>
            <a:endParaRPr lang="en-US" dirty="0"/>
          </a:p>
          <a:p>
            <a:r>
              <a:rPr lang="en-US" dirty="0" smtClean="0"/>
              <a:t>For animal models, researchers re-expose naïve traumatic stress animals to an unrelated causative stimulus to train the animal to facilitate the extinction of an associated fear memory.</a:t>
            </a:r>
            <a:endParaRPr lang="en-US" dirty="0"/>
          </a:p>
          <a:p>
            <a:endParaRPr lang="en-US" dirty="0"/>
          </a:p>
        </p:txBody>
      </p:sp>
    </p:spTree>
    <p:extLst>
      <p:ext uri="{BB962C8B-B14F-4D97-AF65-F5344CB8AC3E}">
        <p14:creationId xmlns:p14="http://schemas.microsoft.com/office/powerpoint/2010/main" val="773281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71190"/>
            <a:ext cx="8553299" cy="4608512"/>
          </a:xfrm>
          <a:prstGeom prst="rect">
            <a:avLst/>
          </a:prstGeom>
        </p:spPr>
      </p:pic>
      <p:sp>
        <p:nvSpPr>
          <p:cNvPr id="8" name="TextBox 7"/>
          <p:cNvSpPr txBox="1"/>
          <p:nvPr/>
        </p:nvSpPr>
        <p:spPr>
          <a:xfrm>
            <a:off x="405804" y="215642"/>
            <a:ext cx="7910612" cy="523220"/>
          </a:xfrm>
          <a:prstGeom prst="rect">
            <a:avLst/>
          </a:prstGeom>
          <a:noFill/>
        </p:spPr>
        <p:txBody>
          <a:bodyPr wrap="square" rtlCol="0">
            <a:spAutoFit/>
          </a:bodyPr>
          <a:lstStyle/>
          <a:p>
            <a:r>
              <a:rPr lang="en-US" sz="2800" dirty="0" smtClean="0"/>
              <a:t>Results – ICC</a:t>
            </a:r>
            <a:endParaRPr lang="en-US" sz="2800" dirty="0"/>
          </a:p>
        </p:txBody>
      </p:sp>
    </p:spTree>
    <p:extLst>
      <p:ext uri="{BB962C8B-B14F-4D97-AF65-F5344CB8AC3E}">
        <p14:creationId xmlns:p14="http://schemas.microsoft.com/office/powerpoint/2010/main" val="2370425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127" y="1268760"/>
            <a:ext cx="3869650" cy="23008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29" y="1265377"/>
            <a:ext cx="4335123" cy="23042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051" y="3729693"/>
            <a:ext cx="4124901" cy="2581635"/>
          </a:xfrm>
          <a:prstGeom prst="rect">
            <a:avLst/>
          </a:prstGeom>
        </p:spPr>
      </p:pic>
      <p:sp>
        <p:nvSpPr>
          <p:cNvPr id="9" name="Rectangle 8"/>
          <p:cNvSpPr/>
          <p:nvPr/>
        </p:nvSpPr>
        <p:spPr>
          <a:xfrm>
            <a:off x="6444208" y="1105317"/>
            <a:ext cx="1224136" cy="23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75094" y="3562678"/>
            <a:ext cx="1224136" cy="23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804" y="215642"/>
            <a:ext cx="7910612" cy="523220"/>
          </a:xfrm>
          <a:prstGeom prst="rect">
            <a:avLst/>
          </a:prstGeom>
          <a:noFill/>
        </p:spPr>
        <p:txBody>
          <a:bodyPr wrap="square" rtlCol="0">
            <a:spAutoFit/>
          </a:bodyPr>
          <a:lstStyle/>
          <a:p>
            <a:r>
              <a:rPr lang="en-US" sz="2800" dirty="0" smtClean="0"/>
              <a:t>Results – Gene Expression</a:t>
            </a:r>
            <a:endParaRPr lang="en-US" sz="2800" dirty="0"/>
          </a:p>
        </p:txBody>
      </p:sp>
    </p:spTree>
    <p:extLst>
      <p:ext uri="{BB962C8B-B14F-4D97-AF65-F5344CB8AC3E}">
        <p14:creationId xmlns:p14="http://schemas.microsoft.com/office/powerpoint/2010/main" val="2368215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044" y="836712"/>
            <a:ext cx="3744416" cy="5076018"/>
          </a:xfrm>
          <a:prstGeom prst="rect">
            <a:avLst/>
          </a:prstGeom>
        </p:spPr>
      </p:pic>
      <p:sp>
        <p:nvSpPr>
          <p:cNvPr id="8" name="TextBox 7"/>
          <p:cNvSpPr txBox="1"/>
          <p:nvPr/>
        </p:nvSpPr>
        <p:spPr>
          <a:xfrm>
            <a:off x="405804" y="215642"/>
            <a:ext cx="7910612" cy="523220"/>
          </a:xfrm>
          <a:prstGeom prst="rect">
            <a:avLst/>
          </a:prstGeom>
          <a:noFill/>
        </p:spPr>
        <p:txBody>
          <a:bodyPr wrap="square" rtlCol="0">
            <a:spAutoFit/>
          </a:bodyPr>
          <a:lstStyle/>
          <a:p>
            <a:r>
              <a:rPr lang="en-US" sz="2800" dirty="0" smtClean="0"/>
              <a:t>Results – Gene Expression</a:t>
            </a:r>
            <a:endParaRPr lang="en-US" sz="2800" dirty="0"/>
          </a:p>
        </p:txBody>
      </p:sp>
    </p:spTree>
    <p:extLst>
      <p:ext uri="{BB962C8B-B14F-4D97-AF65-F5344CB8AC3E}">
        <p14:creationId xmlns:p14="http://schemas.microsoft.com/office/powerpoint/2010/main" val="2049241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05804" y="215642"/>
            <a:ext cx="7910612" cy="523220"/>
          </a:xfrm>
          <a:prstGeom prst="rect">
            <a:avLst/>
          </a:prstGeom>
          <a:noFill/>
        </p:spPr>
        <p:txBody>
          <a:bodyPr wrap="square" rtlCol="0">
            <a:spAutoFit/>
          </a:bodyPr>
          <a:lstStyle/>
          <a:p>
            <a:r>
              <a:rPr lang="en-US" sz="2800" dirty="0" smtClean="0"/>
              <a:t>Conclusion – Where’s the Nanoparticle Bro?</a:t>
            </a:r>
            <a:endParaRPr lang="en-US" sz="2800" dirty="0"/>
          </a:p>
        </p:txBody>
      </p:sp>
      <p:sp>
        <p:nvSpPr>
          <p:cNvPr id="8" name="TextBox 7"/>
          <p:cNvSpPr txBox="1"/>
          <p:nvPr/>
        </p:nvSpPr>
        <p:spPr>
          <a:xfrm>
            <a:off x="467544" y="944264"/>
            <a:ext cx="7920880" cy="1477328"/>
          </a:xfrm>
          <a:prstGeom prst="rect">
            <a:avLst/>
          </a:prstGeom>
          <a:noFill/>
        </p:spPr>
        <p:txBody>
          <a:bodyPr wrap="square" rtlCol="0">
            <a:spAutoFit/>
          </a:bodyPr>
          <a:lstStyle/>
          <a:p>
            <a:r>
              <a:rPr lang="en-US" dirty="0" smtClean="0"/>
              <a:t>This study illustrated that a 2D PLGA film can be coated with DOPA-IGF-1 and seeded with HUMSCs to release neurotrophic factors and increase the differentiation and bioactivity of PC12 cells.</a:t>
            </a:r>
          </a:p>
          <a:p>
            <a:endParaRPr lang="en-US" dirty="0"/>
          </a:p>
          <a:p>
            <a:r>
              <a:rPr lang="en-US" dirty="0" smtClean="0"/>
              <a:t>I believe this technology </a:t>
            </a:r>
            <a:r>
              <a:rPr lang="en-US" dirty="0"/>
              <a:t>could </a:t>
            </a:r>
            <a:r>
              <a:rPr lang="en-US" dirty="0" smtClean="0"/>
              <a:t>be applied to develop micro/nanoparticles…</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937" y="2602072"/>
            <a:ext cx="2104158" cy="193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72" y="4627556"/>
            <a:ext cx="2761016" cy="20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734893"/>
            <a:ext cx="1500568" cy="138187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8705" y="2736370"/>
            <a:ext cx="1519739" cy="138039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0307" y="4241330"/>
            <a:ext cx="2367801" cy="2367801"/>
          </a:xfrm>
          <a:prstGeom prst="rect">
            <a:avLst/>
          </a:prstGeom>
        </p:spPr>
      </p:pic>
    </p:spTree>
    <p:extLst>
      <p:ext uri="{BB962C8B-B14F-4D97-AF65-F5344CB8AC3E}">
        <p14:creationId xmlns:p14="http://schemas.microsoft.com/office/powerpoint/2010/main" val="3833188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05804" y="215642"/>
            <a:ext cx="7910612" cy="523220"/>
          </a:xfrm>
          <a:prstGeom prst="rect">
            <a:avLst/>
          </a:prstGeom>
          <a:noFill/>
        </p:spPr>
        <p:txBody>
          <a:bodyPr wrap="square" rtlCol="0">
            <a:spAutoFit/>
          </a:bodyPr>
          <a:lstStyle/>
          <a:p>
            <a:r>
              <a:rPr lang="en-US" sz="2800" smtClean="0"/>
              <a:t>Overall Conclusions</a:t>
            </a:r>
            <a:endParaRPr lang="en-US" sz="2800" dirty="0"/>
          </a:p>
        </p:txBody>
      </p:sp>
      <p:sp>
        <p:nvSpPr>
          <p:cNvPr id="7" name="TextBox 6"/>
          <p:cNvSpPr txBox="1"/>
          <p:nvPr/>
        </p:nvSpPr>
        <p:spPr>
          <a:xfrm>
            <a:off x="387656" y="1186031"/>
            <a:ext cx="8136904" cy="461664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IGF-1 is produced by all brain cells throughout human lifespan with the greatest amounts secreted during development and gradually declining throughout adulthood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Traumatic stress increases the amount of circulating IGF-1 but not IGF-1R (Zhang et al (1</a:t>
            </a:r>
            <a:r>
              <a:rPr lang="en-US" sz="1600" baseline="30000" dirty="0" smtClean="0"/>
              <a:t>st</a:t>
            </a:r>
            <a:r>
              <a:rPr lang="en-US" sz="1600" dirty="0" smtClean="0"/>
              <a:t> paper))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Greater effects of IGF-1R, </a:t>
            </a:r>
            <a:r>
              <a:rPr lang="en-US" sz="1600" dirty="0" err="1" smtClean="0"/>
              <a:t>synaptophysin</a:t>
            </a:r>
            <a:r>
              <a:rPr lang="en-US" sz="1600" dirty="0" smtClean="0"/>
              <a:t>, and co-localization of the two were observed in the hippocampus than the PFC in PET groups compared to stress alone. (</a:t>
            </a:r>
            <a:r>
              <a:rPr lang="en-US" sz="1600" dirty="0" err="1" smtClean="0"/>
              <a:t>Ogunbele</a:t>
            </a:r>
            <a:r>
              <a:rPr lang="en-US" sz="1600" dirty="0" smtClean="0"/>
              <a:t> et 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Effects of PET over stress alone </a:t>
            </a:r>
            <a:r>
              <a:rPr lang="en-US" sz="1600" dirty="0"/>
              <a:t>were observed </a:t>
            </a:r>
            <a:r>
              <a:rPr lang="en-US" sz="1600" dirty="0" smtClean="0"/>
              <a:t>equally in </a:t>
            </a:r>
            <a:r>
              <a:rPr lang="en-US" sz="1600" dirty="0" err="1" smtClean="0"/>
              <a:t>CaMKII</a:t>
            </a:r>
            <a:r>
              <a:rPr lang="el-GR" sz="1600" dirty="0" smtClean="0"/>
              <a:t>α</a:t>
            </a:r>
            <a:r>
              <a:rPr lang="en-US" sz="1600" dirty="0" smtClean="0"/>
              <a:t> and KCa2.2 in the hippocampus and PFC. </a:t>
            </a:r>
            <a:r>
              <a:rPr lang="en-US" sz="1600" dirty="0"/>
              <a:t>(</a:t>
            </a:r>
            <a:r>
              <a:rPr lang="en-US" sz="1600" dirty="0" err="1"/>
              <a:t>Ogunbele</a:t>
            </a:r>
            <a:r>
              <a:rPr lang="en-US" sz="1600" dirty="0"/>
              <a:t> et al)</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IGF-1 can promote paracrine activity among different cell types to promote neurogenic activity. (Zhang et al (3</a:t>
            </a:r>
            <a:r>
              <a:rPr lang="en-US" sz="1600" baseline="30000" dirty="0" smtClean="0"/>
              <a:t>rd</a:t>
            </a:r>
            <a:r>
              <a:rPr lang="en-US" sz="1600" dirty="0" smtClean="0"/>
              <a:t> paper))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There is a gap in micro/nanoparticle technology to deliver or IGF-1, promote IGF-1R upregulation or to stimulate paracrine activity.</a:t>
            </a:r>
            <a:endParaRPr lang="en-US" sz="1600" dirty="0"/>
          </a:p>
        </p:txBody>
      </p:sp>
    </p:spTree>
    <p:extLst>
      <p:ext uri="{BB962C8B-B14F-4D97-AF65-F5344CB8AC3E}">
        <p14:creationId xmlns:p14="http://schemas.microsoft.com/office/powerpoint/2010/main" val="139149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789040"/>
            <a:ext cx="6984776" cy="2585323"/>
          </a:xfrm>
          <a:prstGeom prst="rect">
            <a:avLst/>
          </a:prstGeom>
          <a:noFill/>
        </p:spPr>
        <p:txBody>
          <a:bodyPr wrap="square" rtlCol="0">
            <a:spAutoFit/>
          </a:bodyPr>
          <a:lstStyle/>
          <a:p>
            <a:pPr algn="ctr"/>
            <a:r>
              <a:rPr lang="en-US" b="1" dirty="0" smtClean="0"/>
              <a:t>IGF-1 and its receptor are involved in the incidence, development, and prognosis of PTSD-induced rats.</a:t>
            </a:r>
          </a:p>
          <a:p>
            <a:pPr algn="ctr"/>
            <a:endParaRPr lang="en-US" b="1" dirty="0" smtClean="0"/>
          </a:p>
          <a:p>
            <a:endParaRPr lang="en-US" dirty="0" smtClean="0"/>
          </a:p>
          <a:p>
            <a:endParaRPr lang="en-US" dirty="0"/>
          </a:p>
          <a:p>
            <a:endParaRPr lang="en-US" dirty="0" smtClean="0"/>
          </a:p>
          <a:p>
            <a:r>
              <a:rPr lang="en-US" dirty="0" smtClean="0"/>
              <a:t>Thus, this study explored the expression of IFG-1 and its receptor in the hippocampal CA1 region of PTSD-induced rats and the relationship between cognitive, emotional and memory changes.</a:t>
            </a:r>
            <a:endParaRPr lang="en-US" dirty="0"/>
          </a:p>
        </p:txBody>
      </p:sp>
      <p:sp>
        <p:nvSpPr>
          <p:cNvPr id="3" name="TextBox 2"/>
          <p:cNvSpPr txBox="1"/>
          <p:nvPr/>
        </p:nvSpPr>
        <p:spPr>
          <a:xfrm>
            <a:off x="1964508" y="260648"/>
            <a:ext cx="6999980" cy="830997"/>
          </a:xfrm>
          <a:prstGeom prst="rect">
            <a:avLst/>
          </a:prstGeom>
          <a:noFill/>
        </p:spPr>
        <p:txBody>
          <a:bodyPr wrap="square" rtlCol="0">
            <a:spAutoFit/>
          </a:bodyPr>
          <a:lstStyle/>
          <a:p>
            <a:r>
              <a:rPr lang="en-US" dirty="0" smtClean="0"/>
              <a:t>The significance of IGF-1 and IGF-1R in reducing PTSD cognitive function symptoms</a:t>
            </a:r>
          </a:p>
          <a:p>
            <a:r>
              <a:rPr lang="en-US" sz="1200" dirty="0" smtClean="0"/>
              <a:t>Zhang et al, </a:t>
            </a:r>
            <a:r>
              <a:rPr lang="en-US" sz="1200" i="1" dirty="0" smtClean="0"/>
              <a:t>Annals of Medical Physiology</a:t>
            </a:r>
            <a:r>
              <a:rPr lang="en-US" sz="1200" dirty="0" smtClean="0"/>
              <a:t>, 2017 </a:t>
            </a:r>
            <a:endParaRPr lang="en-US" sz="1200" dirty="0"/>
          </a:p>
        </p:txBody>
      </p:sp>
      <p:sp>
        <p:nvSpPr>
          <p:cNvPr id="4" name="TextBox 3"/>
          <p:cNvSpPr txBox="1"/>
          <p:nvPr/>
        </p:nvSpPr>
        <p:spPr>
          <a:xfrm>
            <a:off x="4355976" y="1760740"/>
            <a:ext cx="2232248" cy="369332"/>
          </a:xfrm>
          <a:prstGeom prst="rect">
            <a:avLst/>
          </a:prstGeom>
          <a:noFill/>
        </p:spPr>
        <p:txBody>
          <a:bodyPr wrap="square" rtlCol="0">
            <a:spAutoFit/>
          </a:bodyPr>
          <a:lstStyle/>
          <a:p>
            <a:r>
              <a:rPr lang="en-US" dirty="0" smtClean="0"/>
              <a:t>Study Hypothesis</a:t>
            </a:r>
            <a:endParaRPr lang="en-US" dirty="0"/>
          </a:p>
        </p:txBody>
      </p:sp>
    </p:spTree>
    <p:extLst>
      <p:ext uri="{BB962C8B-B14F-4D97-AF65-F5344CB8AC3E}">
        <p14:creationId xmlns:p14="http://schemas.microsoft.com/office/powerpoint/2010/main" val="354724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95536" y="188640"/>
            <a:ext cx="4320480" cy="523220"/>
          </a:xfrm>
          <a:prstGeom prst="rect">
            <a:avLst/>
          </a:prstGeom>
          <a:noFill/>
        </p:spPr>
        <p:txBody>
          <a:bodyPr wrap="square" rtlCol="0">
            <a:spAutoFit/>
          </a:bodyPr>
          <a:lstStyle/>
          <a:p>
            <a:r>
              <a:rPr lang="en-US" sz="2800" dirty="0" smtClean="0"/>
              <a:t>Experimental Design</a:t>
            </a:r>
            <a:endParaRPr lang="en-US" sz="2800" dirty="0"/>
          </a:p>
        </p:txBody>
      </p:sp>
      <p:sp>
        <p:nvSpPr>
          <p:cNvPr id="7" name="TextBox 6"/>
          <p:cNvSpPr txBox="1"/>
          <p:nvPr/>
        </p:nvSpPr>
        <p:spPr>
          <a:xfrm>
            <a:off x="683568" y="697567"/>
            <a:ext cx="8352928" cy="5632311"/>
          </a:xfrm>
          <a:prstGeom prst="rect">
            <a:avLst/>
          </a:prstGeom>
          <a:noFill/>
        </p:spPr>
        <p:txBody>
          <a:bodyPr wrap="square" rtlCol="0">
            <a:spAutoFit/>
          </a:bodyPr>
          <a:lstStyle/>
          <a:p>
            <a:r>
              <a:rPr lang="en-US" dirty="0" smtClean="0"/>
              <a:t>Forty 6-week-old </a:t>
            </a:r>
            <a:r>
              <a:rPr lang="en-US" i="1" dirty="0" smtClean="0"/>
              <a:t>male</a:t>
            </a:r>
            <a:r>
              <a:rPr lang="en-US" dirty="0" smtClean="0"/>
              <a:t> </a:t>
            </a:r>
            <a:r>
              <a:rPr lang="en-US" dirty="0" err="1" smtClean="0"/>
              <a:t>Wistar</a:t>
            </a:r>
            <a:r>
              <a:rPr lang="en-US" dirty="0" smtClean="0"/>
              <a:t> rats</a:t>
            </a:r>
          </a:p>
          <a:p>
            <a:pPr marL="285750" indent="-285750">
              <a:buFont typeface="Arial" panose="020B0604020202020204" pitchFamily="34" charset="0"/>
              <a:buChar char="•"/>
            </a:pPr>
            <a:r>
              <a:rPr lang="en-US" dirty="0" smtClean="0"/>
              <a:t>Free access to food and water</a:t>
            </a:r>
          </a:p>
          <a:p>
            <a:pPr marL="285750" indent="-285750">
              <a:buFont typeface="Arial" panose="020B0604020202020204" pitchFamily="34" charset="0"/>
              <a:buChar char="•"/>
            </a:pPr>
            <a:r>
              <a:rPr lang="en-US" dirty="0" smtClean="0"/>
              <a:t>Controlled 12 hour light/12 hour dark conditions</a:t>
            </a:r>
          </a:p>
          <a:p>
            <a:pPr marL="285750" indent="-285750">
              <a:buFont typeface="Arial" panose="020B0604020202020204" pitchFamily="34" charset="0"/>
              <a:buChar char="•"/>
            </a:pPr>
            <a:r>
              <a:rPr lang="en-US" dirty="0" smtClean="0"/>
              <a:t>Stroked daily for 3 minutes</a:t>
            </a:r>
          </a:p>
          <a:p>
            <a:pPr marL="285750" indent="-285750">
              <a:buFont typeface="Arial" panose="020B0604020202020204" pitchFamily="34" charset="0"/>
              <a:buChar char="•"/>
            </a:pPr>
            <a:r>
              <a:rPr lang="en-US" dirty="0" smtClean="0"/>
              <a:t>Adapted to environment for 1 week</a:t>
            </a:r>
          </a:p>
          <a:p>
            <a:pPr marL="285750" indent="-285750">
              <a:buFont typeface="Arial" panose="020B0604020202020204" pitchFamily="34" charset="0"/>
              <a:buChar char="•"/>
            </a:pPr>
            <a:endParaRPr lang="en-US" dirty="0"/>
          </a:p>
          <a:p>
            <a:r>
              <a:rPr lang="en-US" dirty="0" smtClean="0"/>
              <a:t>Animal were divided evenly into 5 groups, 8 rats each</a:t>
            </a:r>
          </a:p>
          <a:p>
            <a:pPr marL="342900" indent="-342900">
              <a:buFont typeface="+mj-lt"/>
              <a:buAutoNum type="arabicPeriod"/>
            </a:pPr>
            <a:r>
              <a:rPr lang="en-US" dirty="0" smtClean="0"/>
              <a:t>1 day – sacrificed 1 day after SLS</a:t>
            </a:r>
          </a:p>
          <a:p>
            <a:pPr marL="342900" indent="-342900">
              <a:buFont typeface="+mj-lt"/>
              <a:buAutoNum type="arabicPeriod"/>
            </a:pPr>
            <a:r>
              <a:rPr lang="en-US" dirty="0" smtClean="0"/>
              <a:t>7 day </a:t>
            </a:r>
            <a:r>
              <a:rPr lang="en-US" dirty="0"/>
              <a:t>– sacrificed </a:t>
            </a:r>
            <a:r>
              <a:rPr lang="en-US" dirty="0" smtClean="0"/>
              <a:t>7 days </a:t>
            </a:r>
            <a:r>
              <a:rPr lang="en-US" dirty="0"/>
              <a:t>after </a:t>
            </a:r>
            <a:r>
              <a:rPr lang="en-US" dirty="0" smtClean="0"/>
              <a:t>SLS</a:t>
            </a:r>
          </a:p>
          <a:p>
            <a:pPr marL="342900" indent="-342900">
              <a:buFont typeface="+mj-lt"/>
              <a:buAutoNum type="arabicPeriod"/>
            </a:pPr>
            <a:r>
              <a:rPr lang="en-US" dirty="0" smtClean="0"/>
              <a:t>14 day </a:t>
            </a:r>
            <a:r>
              <a:rPr lang="en-US" dirty="0"/>
              <a:t>– sacrificed </a:t>
            </a:r>
            <a:r>
              <a:rPr lang="en-US" dirty="0" smtClean="0"/>
              <a:t>14 days </a:t>
            </a:r>
            <a:r>
              <a:rPr lang="en-US" dirty="0"/>
              <a:t>after </a:t>
            </a:r>
            <a:r>
              <a:rPr lang="en-US" dirty="0" smtClean="0"/>
              <a:t>SLS</a:t>
            </a:r>
          </a:p>
          <a:p>
            <a:pPr marL="342900" indent="-342900">
              <a:buFont typeface="+mj-lt"/>
              <a:buAutoNum type="arabicPeriod"/>
            </a:pPr>
            <a:r>
              <a:rPr lang="en-US" dirty="0" smtClean="0"/>
              <a:t>28 day </a:t>
            </a:r>
            <a:r>
              <a:rPr lang="en-US" dirty="0"/>
              <a:t>– sacrificed </a:t>
            </a:r>
            <a:r>
              <a:rPr lang="en-US" dirty="0" smtClean="0"/>
              <a:t>28 days </a:t>
            </a:r>
            <a:r>
              <a:rPr lang="en-US" dirty="0"/>
              <a:t>after </a:t>
            </a:r>
            <a:r>
              <a:rPr lang="en-US" dirty="0" smtClean="0"/>
              <a:t>SLS</a:t>
            </a:r>
          </a:p>
          <a:p>
            <a:pPr marL="342900" indent="-342900">
              <a:buFont typeface="+mj-lt"/>
              <a:buAutoNum type="arabicPeriod"/>
            </a:pPr>
            <a:r>
              <a:rPr lang="en-US" dirty="0" smtClean="0"/>
              <a:t>Control</a:t>
            </a:r>
            <a:r>
              <a:rPr lang="en-US" dirty="0"/>
              <a:t>– sacrificed </a:t>
            </a:r>
            <a:r>
              <a:rPr lang="en-US" dirty="0" smtClean="0"/>
              <a:t>at 28 days (no SLS)</a:t>
            </a:r>
          </a:p>
          <a:p>
            <a:pPr marL="342900" indent="-342900">
              <a:buFont typeface="+mj-lt"/>
              <a:buAutoNum type="arabicPeriod"/>
            </a:pPr>
            <a:endParaRPr lang="en-US" dirty="0"/>
          </a:p>
          <a:p>
            <a:r>
              <a:rPr lang="en-US" b="1" dirty="0" smtClean="0"/>
              <a:t>PTSD Model: </a:t>
            </a:r>
            <a:r>
              <a:rPr lang="en-US" dirty="0" smtClean="0"/>
              <a:t>Single prolonged stress (SLS) method in which (1) rats were immobilized by wrapping head to tail and left for 2 hours; </a:t>
            </a:r>
          </a:p>
          <a:p>
            <a:r>
              <a:rPr lang="en-US" dirty="0" smtClean="0"/>
              <a:t>(2) after a 2-minute break the rats were forced to swim in room temp water for 20 min in a rectangular tank 300mm deep; </a:t>
            </a:r>
          </a:p>
          <a:p>
            <a:r>
              <a:rPr lang="en-US" dirty="0" smtClean="0"/>
              <a:t>(3) after a 15-minute break the rats were placed in 99.5% ether until they showed signs of shortness of breath, staggering and LOC and then placed in a well-ventilated cage and finally back into the original feeding cage.</a:t>
            </a:r>
          </a:p>
        </p:txBody>
      </p:sp>
    </p:spTree>
    <p:extLst>
      <p:ext uri="{BB962C8B-B14F-4D97-AF65-F5344CB8AC3E}">
        <p14:creationId xmlns:p14="http://schemas.microsoft.com/office/powerpoint/2010/main" val="224749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23528" y="260648"/>
            <a:ext cx="4248472" cy="523220"/>
          </a:xfrm>
          <a:prstGeom prst="rect">
            <a:avLst/>
          </a:prstGeom>
          <a:noFill/>
        </p:spPr>
        <p:txBody>
          <a:bodyPr wrap="square" rtlCol="0">
            <a:spAutoFit/>
          </a:bodyPr>
          <a:lstStyle/>
          <a:p>
            <a:r>
              <a:rPr lang="en-US" sz="2800" dirty="0" smtClean="0"/>
              <a:t>Specimen Preparation</a:t>
            </a:r>
            <a:endParaRPr lang="en-US" sz="2800" dirty="0"/>
          </a:p>
        </p:txBody>
      </p:sp>
      <p:sp>
        <p:nvSpPr>
          <p:cNvPr id="7" name="TextBox 6"/>
          <p:cNvSpPr txBox="1"/>
          <p:nvPr/>
        </p:nvSpPr>
        <p:spPr>
          <a:xfrm>
            <a:off x="467544" y="1052736"/>
            <a:ext cx="8352928" cy="5355312"/>
          </a:xfrm>
          <a:prstGeom prst="rect">
            <a:avLst/>
          </a:prstGeom>
          <a:noFill/>
        </p:spPr>
        <p:txBody>
          <a:bodyPr wrap="square" rtlCol="0">
            <a:spAutoFit/>
          </a:bodyPr>
          <a:lstStyle/>
          <a:p>
            <a:r>
              <a:rPr lang="en-US" dirty="0" smtClean="0"/>
              <a:t>At each groups time point the rats were:</a:t>
            </a:r>
          </a:p>
          <a:p>
            <a:pPr marL="285750" indent="-285750">
              <a:buFont typeface="Arial" panose="020B0604020202020204" pitchFamily="34" charset="0"/>
              <a:buChar char="•"/>
            </a:pPr>
            <a:r>
              <a:rPr lang="en-US" dirty="0" smtClean="0"/>
              <a:t>anesthetized by injection of 1.5mL 0.1% </a:t>
            </a:r>
            <a:r>
              <a:rPr lang="en-US" dirty="0" smtClean="0"/>
              <a:t>chloral </a:t>
            </a:r>
            <a:r>
              <a:rPr lang="en-US" dirty="0" smtClean="0"/>
              <a:t>hydrate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Abdominal </a:t>
            </a:r>
            <a:r>
              <a:rPr lang="en-US" dirty="0" smtClean="0"/>
              <a:t>cavity was cut open and a perfusion </a:t>
            </a:r>
            <a:r>
              <a:rPr lang="en-US" dirty="0" smtClean="0"/>
              <a:t>needle </a:t>
            </a:r>
            <a:r>
              <a:rPr lang="en-US" dirty="0" smtClean="0"/>
              <a:t>was inserted into the cardiac apex to perfuse 250mL of cold saline, followed by 250mL of cold 4% paraformaldehyde. Total infusion time 90 minutes.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Brains were surgically removed and rapidly frozen with liquid nitrogen and stored at -80</a:t>
            </a:r>
            <a:r>
              <a:rPr lang="en-US" dirty="0" smtClean="0">
                <a:latin typeface="Calibri" panose="020F0502020204030204" pitchFamily="34" charset="0"/>
                <a:cs typeface="Calibri" panose="020F0502020204030204" pitchFamily="34" charset="0"/>
              </a:rPr>
              <a:t>°</a:t>
            </a:r>
            <a:r>
              <a:rPr lang="en-US" dirty="0" smtClean="0"/>
              <a: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Brains were dehydrated and embedded with paraffin wax and sectioned </a:t>
            </a:r>
            <a:r>
              <a:rPr lang="en-US" dirty="0" err="1" smtClean="0"/>
              <a:t>coronally</a:t>
            </a:r>
            <a:r>
              <a:rPr lang="en-US" dirty="0" smtClean="0"/>
              <a:t> in 3</a:t>
            </a:r>
            <a:r>
              <a:rPr lang="en-US" dirty="0" smtClean="0">
                <a:latin typeface="Calibri" panose="020F0502020204030204" pitchFamily="34" charset="0"/>
                <a:cs typeface="Calibri" panose="020F0502020204030204" pitchFamily="34" charset="0"/>
              </a:rPr>
              <a:t>µ</a:t>
            </a:r>
            <a:r>
              <a:rPr lang="en-US" dirty="0" smtClean="0"/>
              <a:t>m sections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6 hippocampal sections were taken from the same position in each rat and stained for IGF-1 and IGF-1R using ICC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4 sections were used from each rat and intensity of fluorescence of 10 vision fields was averaged to obtain results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1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9552" y="260648"/>
            <a:ext cx="1512168" cy="523220"/>
          </a:xfrm>
          <a:prstGeom prst="rect">
            <a:avLst/>
          </a:prstGeom>
          <a:noFill/>
        </p:spPr>
        <p:txBody>
          <a:bodyPr wrap="square" rtlCol="0">
            <a:spAutoFit/>
          </a:bodyPr>
          <a:lstStyle/>
          <a:p>
            <a:r>
              <a:rPr lang="en-US" sz="2800" dirty="0" smtClean="0"/>
              <a:t>Results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96" y="1382148"/>
            <a:ext cx="3447924" cy="2190868"/>
          </a:xfrm>
          <a:prstGeom prst="rect">
            <a:avLst/>
          </a:prstGeom>
        </p:spPr>
      </p:pic>
      <p:sp>
        <p:nvSpPr>
          <p:cNvPr id="8" name="TextBox 7"/>
          <p:cNvSpPr txBox="1"/>
          <p:nvPr/>
        </p:nvSpPr>
        <p:spPr>
          <a:xfrm>
            <a:off x="1035738" y="1037422"/>
            <a:ext cx="2160240" cy="369332"/>
          </a:xfrm>
          <a:prstGeom prst="rect">
            <a:avLst/>
          </a:prstGeom>
          <a:noFill/>
        </p:spPr>
        <p:txBody>
          <a:bodyPr wrap="square" rtlCol="0">
            <a:spAutoFit/>
          </a:bodyPr>
          <a:lstStyle/>
          <a:p>
            <a:pPr algn="ctr"/>
            <a:r>
              <a:rPr lang="en-US" dirty="0" smtClean="0"/>
              <a:t>Response rate test</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406754"/>
            <a:ext cx="3416029" cy="2166262"/>
          </a:xfrm>
          <a:prstGeom prst="rect">
            <a:avLst/>
          </a:prstGeom>
        </p:spPr>
      </p:pic>
      <p:sp>
        <p:nvSpPr>
          <p:cNvPr id="10" name="TextBox 9"/>
          <p:cNvSpPr txBox="1"/>
          <p:nvPr/>
        </p:nvSpPr>
        <p:spPr>
          <a:xfrm>
            <a:off x="5004048" y="1012816"/>
            <a:ext cx="2448272" cy="369332"/>
          </a:xfrm>
          <a:prstGeom prst="rect">
            <a:avLst/>
          </a:prstGeom>
          <a:noFill/>
        </p:spPr>
        <p:txBody>
          <a:bodyPr wrap="square" rtlCol="0">
            <a:spAutoFit/>
          </a:bodyPr>
          <a:lstStyle/>
          <a:p>
            <a:pPr algn="ctr"/>
            <a:r>
              <a:rPr lang="en-US" dirty="0" smtClean="0"/>
              <a:t>Open-field test</a:t>
            </a: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241667"/>
            <a:ext cx="3304473" cy="186619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8400" y="4351565"/>
            <a:ext cx="3667139" cy="1866195"/>
          </a:xfrm>
          <a:prstGeom prst="rect">
            <a:avLst/>
          </a:prstGeom>
        </p:spPr>
      </p:pic>
      <p:sp>
        <p:nvSpPr>
          <p:cNvPr id="13" name="TextBox 12"/>
          <p:cNvSpPr txBox="1"/>
          <p:nvPr/>
        </p:nvSpPr>
        <p:spPr>
          <a:xfrm>
            <a:off x="225733" y="3953346"/>
            <a:ext cx="3744416" cy="369332"/>
          </a:xfrm>
          <a:prstGeom prst="rect">
            <a:avLst/>
          </a:prstGeom>
          <a:noFill/>
        </p:spPr>
        <p:txBody>
          <a:bodyPr wrap="square" rtlCol="0">
            <a:spAutoFit/>
          </a:bodyPr>
          <a:lstStyle/>
          <a:p>
            <a:pPr algn="ctr"/>
            <a:r>
              <a:rPr lang="en-US" dirty="0" smtClean="0"/>
              <a:t>Water Maze: Latency of Learning</a:t>
            </a:r>
            <a:endParaRPr lang="en-US" dirty="0"/>
          </a:p>
        </p:txBody>
      </p:sp>
      <p:sp>
        <p:nvSpPr>
          <p:cNvPr id="14" name="TextBox 13"/>
          <p:cNvSpPr txBox="1"/>
          <p:nvPr/>
        </p:nvSpPr>
        <p:spPr>
          <a:xfrm>
            <a:off x="4534064" y="3982233"/>
            <a:ext cx="4214400" cy="369332"/>
          </a:xfrm>
          <a:prstGeom prst="rect">
            <a:avLst/>
          </a:prstGeom>
          <a:noFill/>
        </p:spPr>
        <p:txBody>
          <a:bodyPr wrap="square" rtlCol="0">
            <a:spAutoFit/>
          </a:bodyPr>
          <a:lstStyle/>
          <a:p>
            <a:pPr algn="ctr"/>
            <a:r>
              <a:rPr lang="en-US" dirty="0" smtClean="0"/>
              <a:t>Water Maze: Discovering the Platform</a:t>
            </a:r>
            <a:endParaRPr lang="en-US" dirty="0"/>
          </a:p>
        </p:txBody>
      </p:sp>
    </p:spTree>
    <p:extLst>
      <p:ext uri="{BB962C8B-B14F-4D97-AF65-F5344CB8AC3E}">
        <p14:creationId xmlns:p14="http://schemas.microsoft.com/office/powerpoint/2010/main" val="40381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6249848"/>
            <a:ext cx="9111992" cy="608152"/>
            <a:chOff x="0" y="6249848"/>
            <a:chExt cx="9111992" cy="608152"/>
          </a:xfrm>
        </p:grpSpPr>
        <p:sp>
          <p:nvSpPr>
            <p:cNvPr id="3" name="Rectangle 2"/>
            <p:cNvSpPr/>
            <p:nvPr/>
          </p:nvSpPr>
          <p:spPr>
            <a:xfrm>
              <a:off x="0" y="6569968"/>
              <a:ext cx="9108504" cy="288032"/>
            </a:xfrm>
            <a:prstGeom prst="rect">
              <a:avLst/>
            </a:prstGeom>
            <a:solidFill>
              <a:srgbClr val="5B9D22">
                <a:alpha val="7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88" y="6409908"/>
              <a:ext cx="9108504" cy="288032"/>
            </a:xfrm>
            <a:prstGeom prst="rect">
              <a:avLst/>
            </a:prstGeom>
            <a:solidFill>
              <a:srgbClr val="5B9D22">
                <a:alpha val="60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49848"/>
              <a:ext cx="9108504" cy="288032"/>
            </a:xfrm>
            <a:prstGeom prst="rect">
              <a:avLst/>
            </a:prstGeom>
            <a:solidFill>
              <a:srgbClr val="5B9D22">
                <a:alpha val="28000"/>
              </a:srgbClr>
            </a:solidFill>
            <a:ln>
              <a:solidFill>
                <a:srgbClr val="5B9D22"/>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9552" y="260648"/>
            <a:ext cx="1512168" cy="523220"/>
          </a:xfrm>
          <a:prstGeom prst="rect">
            <a:avLst/>
          </a:prstGeom>
          <a:noFill/>
        </p:spPr>
        <p:txBody>
          <a:bodyPr wrap="square" rtlCol="0">
            <a:spAutoFit/>
          </a:bodyPr>
          <a:lstStyle/>
          <a:p>
            <a:r>
              <a:rPr lang="en-US" sz="2800" dirty="0" smtClean="0"/>
              <a:t>Results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87" y="1464630"/>
            <a:ext cx="8448130" cy="4104456"/>
          </a:xfrm>
          <a:prstGeom prst="rect">
            <a:avLst/>
          </a:prstGeom>
        </p:spPr>
      </p:pic>
    </p:spTree>
    <p:extLst>
      <p:ext uri="{BB962C8B-B14F-4D97-AF65-F5344CB8AC3E}">
        <p14:creationId xmlns:p14="http://schemas.microsoft.com/office/powerpoint/2010/main" val="1264634525"/>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5162</Words>
  <Application>Microsoft Office PowerPoint</Application>
  <PresentationFormat>On-screen Show (4:3)</PresentationFormat>
  <Paragraphs>440</Paragraphs>
  <Slides>44</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굴림</vt:lpstr>
      <vt:lpstr>Tahoma</vt:lpstr>
      <vt:lpstr>template</vt:lpstr>
      <vt:lpstr>Custom Design</vt:lpstr>
      <vt:lpstr>A Novel Nanoparticle Idea to Support the Role of IGF-1 and IGF Receptor on PTSD and Stress-altered Neural Changes</vt:lpstr>
      <vt:lpstr>The Story of Insulin and Insulin-like Growth Factor-1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Sandhurst, Eric Steven</cp:lastModifiedBy>
  <cp:revision>65</cp:revision>
  <dcterms:created xsi:type="dcterms:W3CDTF">2010-03-03T15:12:15Z</dcterms:created>
  <dcterms:modified xsi:type="dcterms:W3CDTF">2019-11-15T15:45:05Z</dcterms:modified>
</cp:coreProperties>
</file>